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70" r:id="rId2"/>
    <p:sldId id="256" r:id="rId3"/>
    <p:sldId id="264" r:id="rId4"/>
    <p:sldId id="258" r:id="rId5"/>
    <p:sldId id="257" r:id="rId6"/>
    <p:sldId id="265" r:id="rId7"/>
    <p:sldId id="259" r:id="rId8"/>
    <p:sldId id="266" r:id="rId9"/>
    <p:sldId id="263" r:id="rId10"/>
    <p:sldId id="262" r:id="rId11"/>
    <p:sldId id="261" r:id="rId12"/>
    <p:sldId id="269" r:id="rId13"/>
    <p:sldId id="271" r:id="rId14"/>
    <p:sldId id="267" r:id="rId15"/>
    <p:sldId id="268" r:id="rId16"/>
  </p:sldIdLst>
  <p:sldSz cx="9144000" cy="5143500" type="screen16x9"/>
  <p:notesSz cx="6858000" cy="9144000"/>
  <p:custDataLst>
    <p:tags r:id="rId1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952074-ECEF-4EEF-BDB1-6B5A4A515E42}" v="7" dt="2023-07-24T19:41:48.1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366" autoAdjust="0"/>
  </p:normalViewPr>
  <p:slideViewPr>
    <p:cSldViewPr snapToGrid="0">
      <p:cViewPr varScale="1">
        <p:scale>
          <a:sx n="125" d="100"/>
          <a:sy n="125" d="100"/>
        </p:scale>
        <p:origin x="111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b="1" dirty="0"/>
              <a:t>This presentation will provide an overview on the production system for generating national biophysical maps</a:t>
            </a:r>
          </a:p>
        </p:txBody>
      </p:sp>
    </p:spTree>
    <p:extLst>
      <p:ext uri="{BB962C8B-B14F-4D97-AF65-F5344CB8AC3E}">
        <p14:creationId xmlns:p14="http://schemas.microsoft.com/office/powerpoint/2010/main" val="2270839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47c993e1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47c993e1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b="1" dirty="0"/>
              <a:t>The reason why Python language was chosen to develop LEAF Production tool </a:t>
            </a:r>
            <a:endParaRPr b="1"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600" b="1" dirty="0">
                <a:solidFill>
                  <a:srgbClr val="FF0000"/>
                </a:solidFill>
              </a:rPr>
              <a:t>The tile grid system used for producing national biophysical maps is identical to the system used for national land cover classification </a:t>
            </a:r>
          </a:p>
        </p:txBody>
      </p:sp>
    </p:spTree>
    <p:extLst>
      <p:ext uri="{BB962C8B-B14F-4D97-AF65-F5344CB8AC3E}">
        <p14:creationId xmlns:p14="http://schemas.microsoft.com/office/powerpoint/2010/main" val="1041553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5f61114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15f61114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600" b="1" dirty="0">
                <a:solidFill>
                  <a:srgbClr val="FF0000"/>
                </a:solidFill>
              </a:rPr>
              <a:t>GEE LEAF production tool requires three input components: </a:t>
            </a:r>
          </a:p>
          <a:p>
            <a:pPr marL="228600" lvl="0" indent="-228600" algn="l" rtl="0">
              <a:spcBef>
                <a:spcPts val="0"/>
              </a:spcBef>
              <a:spcAft>
                <a:spcPts val="0"/>
              </a:spcAft>
              <a:buAutoNum type="arabicParenBoth"/>
            </a:pPr>
            <a:r>
              <a:rPr lang="en-CA" sz="1600" b="1" dirty="0">
                <a:solidFill>
                  <a:srgbClr val="FF0000"/>
                </a:solidFill>
              </a:rPr>
              <a:t>A set of trained neural networks for different land cover types; </a:t>
            </a:r>
          </a:p>
          <a:p>
            <a:pPr marL="228600" lvl="0" indent="-228600" algn="l" rtl="0">
              <a:spcBef>
                <a:spcPts val="0"/>
              </a:spcBef>
              <a:spcAft>
                <a:spcPts val="0"/>
              </a:spcAft>
              <a:buAutoNum type="arabicParenBoth"/>
            </a:pPr>
            <a:r>
              <a:rPr lang="en-CA" sz="1600" b="1" dirty="0">
                <a:solidFill>
                  <a:srgbClr val="FF0000"/>
                </a:solidFill>
              </a:rPr>
              <a:t>a composite/mosaic image covering a specified area, instead of individual scene in GEE Data Catalog </a:t>
            </a:r>
          </a:p>
          <a:p>
            <a:pPr marL="228600" lvl="0" indent="-228600" algn="l" rtl="0">
              <a:spcBef>
                <a:spcPts val="0"/>
              </a:spcBef>
              <a:spcAft>
                <a:spcPts val="0"/>
              </a:spcAft>
              <a:buAutoNum type="arabicParenBoth"/>
            </a:pPr>
            <a:r>
              <a:rPr lang="en-CA" sz="1600" b="1" dirty="0">
                <a:solidFill>
                  <a:srgbClr val="FF0000"/>
                </a:solidFill>
              </a:rPr>
              <a:t>and a national land cover classification map. </a:t>
            </a:r>
          </a:p>
          <a:p>
            <a:pPr marL="228600" lvl="0" indent="-228600" algn="l" rtl="0">
              <a:spcBef>
                <a:spcPts val="0"/>
              </a:spcBef>
              <a:spcAft>
                <a:spcPts val="0"/>
              </a:spcAft>
              <a:buAutoNum type="arabicParenBoth"/>
            </a:pPr>
            <a:endParaRPr lang="en-CA" sz="1600" b="1" dirty="0">
              <a:solidFill>
                <a:srgbClr val="FF0000"/>
              </a:solidFill>
            </a:endParaRPr>
          </a:p>
          <a:p>
            <a:pPr marL="0" lvl="0" indent="0" algn="l" rtl="0">
              <a:spcBef>
                <a:spcPts val="0"/>
              </a:spcBef>
              <a:spcAft>
                <a:spcPts val="0"/>
              </a:spcAft>
              <a:buNone/>
            </a:pPr>
            <a:r>
              <a:rPr lang="en-CA" sz="1600" b="1" dirty="0">
                <a:solidFill>
                  <a:srgbClr val="FF0000"/>
                </a:solidFill>
              </a:rPr>
              <a:t>Specifically, different neural networks are applied to the mosaic image according to land cover types.</a:t>
            </a:r>
            <a:endParaRPr sz="1600" b="1" dirty="0">
              <a:solidFill>
                <a:srgbClr val="FF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47c993e1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47c993e1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CA" b="1" dirty="0"/>
              <a:t>Generally speaking, three open-source environments/software are involved in the code development for GEE LEAF production tool, and they are Microsoft Visual Studio Code IDE, Anaconda </a:t>
            </a:r>
            <a:r>
              <a:rPr lang="en-CA" b="1" dirty="0" err="1"/>
              <a:t>Jupyter</a:t>
            </a:r>
            <a:r>
              <a:rPr lang="en-CA" b="1" dirty="0"/>
              <a:t> Notebook and GitHub. </a:t>
            </a:r>
          </a:p>
          <a:p>
            <a:pPr marL="171450" lvl="0" indent="-171450" algn="l" rtl="0">
              <a:spcBef>
                <a:spcPts val="0"/>
              </a:spcBef>
              <a:spcAft>
                <a:spcPts val="0"/>
              </a:spcAft>
            </a:pPr>
            <a:r>
              <a:rPr lang="en-CA" b="1" dirty="0"/>
              <a:t>All the python modules are developed using VS code. This is currently the most popular and powerful free programming IDE offered by Microsoft </a:t>
            </a:r>
          </a:p>
          <a:p>
            <a:pPr marL="171450" lvl="0" indent="-171450" algn="l" rtl="0">
              <a:spcBef>
                <a:spcPts val="0"/>
              </a:spcBef>
              <a:spcAft>
                <a:spcPts val="0"/>
              </a:spcAft>
            </a:pPr>
            <a:r>
              <a:rPr lang="en-CA" b="1" dirty="0" err="1"/>
              <a:t>Jupyter</a:t>
            </a:r>
            <a:r>
              <a:rPr lang="en-CA" b="1" dirty="0"/>
              <a:t> Notebook is used to define required input parameters and execute GEE LEAF production tool. </a:t>
            </a:r>
          </a:p>
          <a:p>
            <a:pPr marL="171450" lvl="0" indent="-171450" algn="l" rtl="0">
              <a:spcBef>
                <a:spcPts val="0"/>
              </a:spcBef>
              <a:spcAft>
                <a:spcPts val="0"/>
              </a:spcAft>
            </a:pPr>
            <a:r>
              <a:rPr lang="en-CA" b="1" dirty="0"/>
              <a:t>All the software code and related documents/instructions are </a:t>
            </a:r>
            <a:r>
              <a:rPr lang="en-CA" b="1" dirty="0" err="1"/>
              <a:t>backuped</a:t>
            </a:r>
            <a:r>
              <a:rPr lang="en-CA" b="1" dirty="0"/>
              <a:t> in a publicly accessible repository on GitHub.   </a:t>
            </a:r>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b="1" dirty="0"/>
          </a:p>
          <a:p>
            <a:r>
              <a:rPr lang="en-CA" b="1" dirty="0"/>
              <a:t>The left side is the directory and files in the GitHub repository of GEE LAEF production tool</a:t>
            </a:r>
          </a:p>
          <a:p>
            <a:r>
              <a:rPr lang="en-CA" b="1" dirty="0"/>
              <a:t>The right side is the README file. From this file, users can get most information they need to know. For example, User Guide, code architecture, bitmask structure of QC map and CCRS’ tile grid system map </a:t>
            </a:r>
          </a:p>
        </p:txBody>
      </p:sp>
    </p:spTree>
    <p:extLst>
      <p:ext uri="{BB962C8B-B14F-4D97-AF65-F5344CB8AC3E}">
        <p14:creationId xmlns:p14="http://schemas.microsoft.com/office/powerpoint/2010/main" val="312788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67fa45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67fa45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47c993e1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47c993e1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3efaed47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3efaed47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 name="TextBox 2">
            <a:extLst>
              <a:ext uri="{FF2B5EF4-FFF2-40B4-BE49-F238E27FC236}">
                <a16:creationId xmlns:a16="http://schemas.microsoft.com/office/drawing/2014/main" id="{C5FB02DA-EC20-48F1-BB00-23BA47BC6592}"/>
              </a:ext>
            </a:extLst>
          </p:cNvPr>
          <p:cNvSpPr txBox="1"/>
          <p:nvPr userDrawn="1">
            <p:extLst>
              <p:ext uri="{1162E1C5-73C7-4A58-AE30-91384D911F3F}">
                <p184:classification xmlns:p184="http://schemas.microsoft.com/office/powerpoint/2018/4/main" val="hdr"/>
              </p:ext>
            </p:extLst>
          </p:nvPr>
        </p:nvSpPr>
        <p:spPr>
          <a:xfrm>
            <a:off x="7153275" y="63500"/>
            <a:ext cx="1962150"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cs typeface="Calibri" panose="020F0502020204030204" pitchFamily="34" charset="0"/>
              </a:rPr>
              <a:t>UNCLASSIFIED - NON CLASSIFIÉ</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hyperlink" Target="https://open.canada.ca/data/en/dataset/37745ea7-d0cf-4ef6-b6b8-1cb3a7fce0b8" TargetMode="External"/><Relationship Id="rId2" Type="http://schemas.openxmlformats.org/officeDocument/2006/relationships/hyperlink" Target="https://can01.safelinks.protection.outlook.com/?url=https%3A%2F%2Fdatacube.services.geo.ca%2Fen%2Fviewer%2Feo4ce%2Fvegetation%2Fmonthly-vegetation.html&amp;data=05%7C01%7Crichard.fernandes%40NRCan-RNCan.gc.ca%7Cf881cef8d6b14d5bfbee08db73e19d5f%7C05c95b3390ca49d5b644288b930b912b%7C0%7C0%7C638231185071824071%7CUnknown%7CTWFpbGZsb3d8eyJWIjoiMC4wLjAwMDAiLCJQIjoiV2luMzIiLCJBTiI6Ik1haWwiLCJXVCI6Mn0%3D%7C3000%7C%7C%7C&amp;sdata=z3bukEGNyUfzDuwyltEhxwFjYVSaVyFN%2FY91ehUvlF0%3D&amp;reserved=0" TargetMode="External"/><Relationship Id="rId1" Type="http://schemas.openxmlformats.org/officeDocument/2006/relationships/slideLayout" Target="../slideLayouts/slideLayout3.xml"/><Relationship Id="rId5" Type="http://schemas.openxmlformats.org/officeDocument/2006/relationships/hyperlink" Target="https://federal-science-datahub.canada.ca/w/CCRS/filelist" TargetMode="External"/><Relationship Id="rId4" Type="http://schemas.openxmlformats.org/officeDocument/2006/relationships/hyperlink" Target="mailto:richard.fernandes@nrcan-rncan.gc.ca"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an01.safelinks.protection.outlook.com/?url=https%3A%2F%2Fdatacube.services.geo.ca%2Fapi%2Fcollections%2Fmonthly-vegetation-parameters-20m-v1%2Fitems&amp;data=05%7C01%7Crichard.fernandes%40NRCan-RNCan.gc.ca%7Cba0a740aea8a47ca9a5f08db718b7df9%7C05c95b3390ca49d5b644288b930b912b%7C0%7C0%7C638228616184606922%7CUnknown%7CTWFpbGZsb3d8eyJWIjoiMC4wLjAwMDAiLCJQIjoiV2luMzIiLCJBTiI6Ik1haWwiLCJXVCI6Mn0%3D%7C3000%7C%7C%7C&amp;sdata=KjYqmsZFpWrNxtTQlxRTdzbTCgHzbO2vvs3UF7nj6D4%3D&amp;reserved=0" TargetMode="External"/><Relationship Id="rId2" Type="http://schemas.openxmlformats.org/officeDocument/2006/relationships/hyperlink" Target="https://can01.safelinks.protection.outlook.com/?url=https%3A%2F%2Fdatacube.services.geo.ca%2Fapi%2Fcollections%2Fmonthly-vegetation-parameters-20m-v1&amp;data=05%7C01%7Crichard.fernandes%40NRCan-RNCan.gc.ca%7Cba0a740aea8a47ca9a5f08db718b7df9%7C05c95b3390ca49d5b644288b930b912b%7C0%7C0%7C638228616184606922%7CUnknown%7CTWFpbGZsb3d8eyJWIjoiMC4wLjAwMDAiLCJQIjoiV2luMzIiLCJBTiI6Ik1haWwiLCJXVCI6Mn0%3D%7C3000%7C%7C%7C&amp;sdata=pzIMGi%2Fee8oNgk5GM%2Bf9NiF3QVHa3XJfOSRszGFdA8E%3D&amp;reserved=0" TargetMode="External"/><Relationship Id="rId1" Type="http://schemas.openxmlformats.org/officeDocument/2006/relationships/slideLayout" Target="../slideLayouts/slideLayout3.xml"/><Relationship Id="rId5" Type="http://schemas.openxmlformats.org/officeDocument/2006/relationships/hyperlink" Target="https://can01.safelinks.protection.outlook.com/?url=https%3A%2F%2Fdatacube.services.geo.ca%2Fapi%2Fsearch%3Fcollections%3Dmonthly-vegetation-parameters-20m-v1%26datetime%3D2019-01-01T00%3A00%3A00Z%2F2019-12-31T00%3A00%3A00Z&amp;data=05%7C01%7Crichard.fernandes%40NRCan-RNCan.gc.ca%7Cba0a740aea8a47ca9a5f08db718b7df9%7C05c95b3390ca49d5b644288b930b912b%7C0%7C0%7C638228616184606922%7CUnknown%7CTWFpbGZsb3d8eyJWIjoiMC4wLjAwMDAiLCJQIjoiV2luMzIiLCJBTiI6Ik1haWwiLCJXVCI6Mn0%3D%7C3000%7C%7C%7C&amp;sdata=FutY4RqnKd0IqVSpCne1MvWeFba58y5d0LbqIkOVatQ%3D&amp;reserved=0" TargetMode="External"/><Relationship Id="rId4" Type="http://schemas.openxmlformats.org/officeDocument/2006/relationships/hyperlink" Target="https://can01.safelinks.protection.outlook.com/?url=https%3A%2F%2Fdatacube.services.geo.ca%2Fapi%2Fsearch%3Fcollections%3Dmonthly-vegetation-parameters-20m-v1&amp;data=05%7C01%7Crichard.fernandes%40NRCan-RNCan.gc.ca%7Cba0a740aea8a47ca9a5f08db718b7df9%7C05c95b3390ca49d5b644288b930b912b%7C0%7C0%7C638228616184606922%7CUnknown%7CTWFpbGZsb3d8eyJWIjoiMC4wLjAwMDAiLCJQIjoiV2luMzIiLCJBTiI6Ik1haWwiLCJXVCI6Mn0%3D%7C3000%7C%7C%7C&amp;sdata=MLbALk5FG1s3jAbsmB%2FxShMw9ctxRmnFKg7F1UI1Qnk%3D&amp;reserved=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fqqlsun/LEAF_productio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62A45-A3BD-0D03-FF1D-3D2D9F967791}"/>
              </a:ext>
            </a:extLst>
          </p:cNvPr>
          <p:cNvSpPr>
            <a:spLocks noGrp="1"/>
          </p:cNvSpPr>
          <p:nvPr>
            <p:ph type="ctrTitle"/>
          </p:nvPr>
        </p:nvSpPr>
        <p:spPr>
          <a:xfrm>
            <a:off x="311698" y="541020"/>
            <a:ext cx="8520600" cy="1434231"/>
          </a:xfrm>
        </p:spPr>
        <p:txBody>
          <a:bodyPr>
            <a:noAutofit/>
          </a:bodyPr>
          <a:lstStyle/>
          <a:p>
            <a:r>
              <a:rPr lang="en-CA" sz="2400" b="1" dirty="0"/>
              <a:t>National Biophysical Parameter Production</a:t>
            </a:r>
            <a:br>
              <a:rPr lang="en-CA" sz="2400" b="1" dirty="0"/>
            </a:br>
            <a:r>
              <a:rPr lang="en-CA" sz="2400" b="1" dirty="0"/>
              <a:t>Using GEE LEAF Production Tool </a:t>
            </a:r>
            <a:br>
              <a:rPr lang="en-CA" sz="2400" b="1" dirty="0"/>
            </a:br>
            <a:endParaRPr lang="en-CA" sz="2400" b="1" dirty="0"/>
          </a:p>
        </p:txBody>
      </p:sp>
      <p:sp>
        <p:nvSpPr>
          <p:cNvPr id="3" name="Subtitle 2">
            <a:extLst>
              <a:ext uri="{FF2B5EF4-FFF2-40B4-BE49-F238E27FC236}">
                <a16:creationId xmlns:a16="http://schemas.microsoft.com/office/drawing/2014/main" id="{CA0A2E51-88B5-080B-DFD3-86826FCCD668}"/>
              </a:ext>
            </a:extLst>
          </p:cNvPr>
          <p:cNvSpPr>
            <a:spLocks noGrp="1"/>
          </p:cNvSpPr>
          <p:nvPr>
            <p:ph type="subTitle" idx="1"/>
          </p:nvPr>
        </p:nvSpPr>
        <p:spPr>
          <a:xfrm>
            <a:off x="311698" y="2202500"/>
            <a:ext cx="8520600" cy="541535"/>
          </a:xfrm>
        </p:spPr>
        <p:txBody>
          <a:bodyPr>
            <a:normAutofit/>
          </a:bodyPr>
          <a:lstStyle/>
          <a:p>
            <a:r>
              <a:rPr lang="en-CA" sz="1800" b="1" i="1" dirty="0">
                <a:solidFill>
                  <a:schemeClr val="tx1"/>
                </a:solidFill>
              </a:rPr>
              <a:t>Lixin Sun and Richard Fernandes</a:t>
            </a:r>
          </a:p>
        </p:txBody>
      </p:sp>
      <p:sp>
        <p:nvSpPr>
          <p:cNvPr id="4" name="TextBox 3">
            <a:extLst>
              <a:ext uri="{FF2B5EF4-FFF2-40B4-BE49-F238E27FC236}">
                <a16:creationId xmlns:a16="http://schemas.microsoft.com/office/drawing/2014/main" id="{4365BAB9-E680-A3D2-6915-0556C0D5AE07}"/>
              </a:ext>
            </a:extLst>
          </p:cNvPr>
          <p:cNvSpPr txBox="1"/>
          <p:nvPr/>
        </p:nvSpPr>
        <p:spPr>
          <a:xfrm>
            <a:off x="2011041" y="3512820"/>
            <a:ext cx="5121915" cy="584775"/>
          </a:xfrm>
          <a:prstGeom prst="rect">
            <a:avLst/>
          </a:prstGeom>
          <a:noFill/>
        </p:spPr>
        <p:txBody>
          <a:bodyPr wrap="none" rtlCol="0">
            <a:spAutoFit/>
          </a:bodyPr>
          <a:lstStyle/>
          <a:p>
            <a:pPr algn="ctr"/>
            <a:r>
              <a:rPr lang="en-CA" sz="1600" b="1" i="1" dirty="0"/>
              <a:t>Canada Centre for Mapping and Earth Observation</a:t>
            </a:r>
          </a:p>
          <a:p>
            <a:pPr algn="ctr"/>
            <a:r>
              <a:rPr lang="en-CA" sz="1600" b="1" i="1" dirty="0"/>
              <a:t>Natural Resources Canada</a:t>
            </a:r>
          </a:p>
        </p:txBody>
      </p:sp>
    </p:spTree>
    <p:extLst>
      <p:ext uri="{BB962C8B-B14F-4D97-AF65-F5344CB8AC3E}">
        <p14:creationId xmlns:p14="http://schemas.microsoft.com/office/powerpoint/2010/main" val="1122177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630675" y="237972"/>
            <a:ext cx="7882645"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dirty="0"/>
              <a:t>Time Requirements for Different Tiles</a:t>
            </a:r>
            <a:endParaRPr sz="2000" b="1" dirty="0"/>
          </a:p>
        </p:txBody>
      </p:sp>
      <p:pic>
        <p:nvPicPr>
          <p:cNvPr id="128" name="Google Shape;128;p19"/>
          <p:cNvPicPr preferRelativeResize="0"/>
          <p:nvPr/>
        </p:nvPicPr>
        <p:blipFill>
          <a:blip r:embed="rId3">
            <a:alphaModFix/>
          </a:blip>
          <a:stretch>
            <a:fillRect/>
          </a:stretch>
        </p:blipFill>
        <p:spPr>
          <a:xfrm>
            <a:off x="630676" y="810672"/>
            <a:ext cx="7882645" cy="3021903"/>
          </a:xfrm>
          <a:prstGeom prst="rect">
            <a:avLst/>
          </a:prstGeom>
          <a:noFill/>
          <a:ln>
            <a:noFill/>
          </a:ln>
        </p:spPr>
      </p:pic>
      <p:sp>
        <p:nvSpPr>
          <p:cNvPr id="2" name="TextBox 1">
            <a:extLst>
              <a:ext uri="{FF2B5EF4-FFF2-40B4-BE49-F238E27FC236}">
                <a16:creationId xmlns:a16="http://schemas.microsoft.com/office/drawing/2014/main" id="{73E5F825-0F61-6AFC-73CE-3AE792F7EA36}"/>
              </a:ext>
            </a:extLst>
          </p:cNvPr>
          <p:cNvSpPr txBox="1"/>
          <p:nvPr/>
        </p:nvSpPr>
        <p:spPr>
          <a:xfrm>
            <a:off x="630676" y="3973949"/>
            <a:ext cx="7882646" cy="1046440"/>
          </a:xfrm>
          <a:prstGeom prst="rect">
            <a:avLst/>
          </a:prstGeom>
          <a:noFill/>
        </p:spPr>
        <p:txBody>
          <a:bodyPr wrap="square" rtlCol="0">
            <a:spAutoFit/>
          </a:bodyPr>
          <a:lstStyle/>
          <a:p>
            <a:r>
              <a:rPr lang="en-US" sz="1200" dirty="0">
                <a:solidFill>
                  <a:schemeClr val="tx1"/>
                </a:solidFill>
              </a:rPr>
              <a:t>When 10 exporting slots are reserved, it takes approximately 175 and 40 hours to generate one year of national 20m and 100m resolution monthly (May to Oct.) biophysical products (LAI, </a:t>
            </a:r>
            <a:r>
              <a:rPr lang="en-US" sz="1200" dirty="0" err="1">
                <a:solidFill>
                  <a:schemeClr val="tx1"/>
                </a:solidFill>
              </a:rPr>
              <a:t>fCOVER</a:t>
            </a:r>
            <a:r>
              <a:rPr lang="en-US" sz="1200" dirty="0">
                <a:solidFill>
                  <a:schemeClr val="tx1"/>
                </a:solidFill>
              </a:rPr>
              <a:t>, </a:t>
            </a:r>
            <a:r>
              <a:rPr lang="en-US" sz="1200" dirty="0" err="1">
                <a:solidFill>
                  <a:schemeClr val="tx1"/>
                </a:solidFill>
              </a:rPr>
              <a:t>fAPAR</a:t>
            </a:r>
            <a:r>
              <a:rPr lang="en-US" sz="1200" dirty="0">
                <a:solidFill>
                  <a:schemeClr val="tx1"/>
                </a:solidFill>
              </a:rPr>
              <a:t> and Albedo) using Sentinel-2 data. If a regular Google account is used (typically offering only 5 exporting slots), these time requirements will be doubled.</a:t>
            </a:r>
          </a:p>
          <a:p>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642026" y="943583"/>
            <a:ext cx="7947220" cy="2941232"/>
          </a:xfrm>
          <a:prstGeom prst="rect">
            <a:avLst/>
          </a:prstGeom>
          <a:noFill/>
          <a:ln>
            <a:noFill/>
          </a:ln>
        </p:spPr>
      </p:pic>
      <p:sp>
        <p:nvSpPr>
          <p:cNvPr id="122" name="Google Shape;122;p18"/>
          <p:cNvSpPr txBox="1">
            <a:spLocks noGrp="1"/>
          </p:cNvSpPr>
          <p:nvPr>
            <p:ph type="title"/>
          </p:nvPr>
        </p:nvSpPr>
        <p:spPr>
          <a:xfrm>
            <a:off x="642026" y="302789"/>
            <a:ext cx="794722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dirty="0"/>
              <a:t>Storage Requirements for Different Tiles</a:t>
            </a:r>
            <a:endParaRPr sz="2000" b="1" dirty="0"/>
          </a:p>
        </p:txBody>
      </p:sp>
      <p:sp>
        <p:nvSpPr>
          <p:cNvPr id="2" name="TextBox 1">
            <a:extLst>
              <a:ext uri="{FF2B5EF4-FFF2-40B4-BE49-F238E27FC236}">
                <a16:creationId xmlns:a16="http://schemas.microsoft.com/office/drawing/2014/main" id="{F85FA73A-C797-B76E-5DEC-BCA8319072DA}"/>
              </a:ext>
            </a:extLst>
          </p:cNvPr>
          <p:cNvSpPr txBox="1"/>
          <p:nvPr/>
        </p:nvSpPr>
        <p:spPr>
          <a:xfrm>
            <a:off x="598388" y="4124527"/>
            <a:ext cx="8034495" cy="461665"/>
          </a:xfrm>
          <a:prstGeom prst="rect">
            <a:avLst/>
          </a:prstGeom>
          <a:noFill/>
        </p:spPr>
        <p:txBody>
          <a:bodyPr wrap="square" rtlCol="0">
            <a:spAutoFit/>
          </a:bodyPr>
          <a:lstStyle/>
          <a:p>
            <a:r>
              <a:rPr lang="en" sz="1200" dirty="0">
                <a:solidFill>
                  <a:schemeClr val="tx1"/>
                </a:solidFill>
              </a:rPr>
              <a:t>The data volumes of national monthly biophysical products at 20m and 100m resolution, spanning from May to October of a year, are roughly 850 and 45 GB, respectively.</a:t>
            </a:r>
            <a:endParaRPr lang="en-CA"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0CB1-DC83-B47B-F269-936242D11A50}"/>
              </a:ext>
            </a:extLst>
          </p:cNvPr>
          <p:cNvSpPr>
            <a:spLocks noGrp="1"/>
          </p:cNvSpPr>
          <p:nvPr>
            <p:ph type="title"/>
          </p:nvPr>
        </p:nvSpPr>
        <p:spPr>
          <a:xfrm>
            <a:off x="311700" y="347749"/>
            <a:ext cx="8520600" cy="572700"/>
          </a:xfrm>
        </p:spPr>
        <p:txBody>
          <a:bodyPr>
            <a:normAutofit/>
          </a:bodyPr>
          <a:lstStyle/>
          <a:p>
            <a:pPr algn="ctr"/>
            <a:r>
              <a:rPr lang="en-CA" sz="2000" b="1" dirty="0"/>
              <a:t>Quality Control Layer in Biophysical Products</a:t>
            </a:r>
          </a:p>
        </p:txBody>
      </p:sp>
      <p:sp>
        <p:nvSpPr>
          <p:cNvPr id="3" name="Text Placeholder 2">
            <a:extLst>
              <a:ext uri="{FF2B5EF4-FFF2-40B4-BE49-F238E27FC236}">
                <a16:creationId xmlns:a16="http://schemas.microsoft.com/office/drawing/2014/main" id="{5C7EFF60-CB2B-DD36-2945-C0EDED852C36}"/>
              </a:ext>
            </a:extLst>
          </p:cNvPr>
          <p:cNvSpPr>
            <a:spLocks noGrp="1"/>
          </p:cNvSpPr>
          <p:nvPr>
            <p:ph type="body" idx="1"/>
          </p:nvPr>
        </p:nvSpPr>
        <p:spPr>
          <a:xfrm>
            <a:off x="4572000" y="1115003"/>
            <a:ext cx="4056019" cy="3121394"/>
          </a:xfrm>
        </p:spPr>
        <p:txBody>
          <a:bodyPr>
            <a:normAutofit fontScale="70000" lnSpcReduction="20000"/>
          </a:bodyPr>
          <a:lstStyle/>
          <a:p>
            <a:pPr marL="114300" indent="0" algn="l">
              <a:buNone/>
            </a:pPr>
            <a:r>
              <a:rPr lang="en-US" b="0" i="0" dirty="0">
                <a:solidFill>
                  <a:srgbClr val="1F2328"/>
                </a:solidFill>
                <a:effectLst/>
                <a:latin typeface="-apple-system"/>
              </a:rPr>
              <a:t>The 8-bits bitmask of the QC layer is structured as follows:</a:t>
            </a:r>
          </a:p>
          <a:p>
            <a:pPr marL="114300" indent="0" algn="l">
              <a:buNone/>
            </a:pPr>
            <a:endParaRPr lang="en-US" b="0" i="0" dirty="0">
              <a:solidFill>
                <a:srgbClr val="1F2328"/>
              </a:solidFill>
              <a:effectLst/>
              <a:latin typeface="-apple-system"/>
            </a:endParaRPr>
          </a:p>
          <a:p>
            <a:pPr algn="l">
              <a:buFont typeface="Arial" panose="020B0604020202020204" pitchFamily="34" charset="0"/>
              <a:buChar char="•"/>
            </a:pPr>
            <a:r>
              <a:rPr lang="en-US" b="1" i="0" dirty="0">
                <a:solidFill>
                  <a:srgbClr val="1F2328"/>
                </a:solidFill>
                <a:effectLst/>
                <a:latin typeface="-apple-system"/>
              </a:rPr>
              <a:t>bit 0</a:t>
            </a:r>
            <a:r>
              <a:rPr lang="en-US" b="0" i="0" dirty="0">
                <a:solidFill>
                  <a:srgbClr val="1F2328"/>
                </a:solidFill>
                <a:effectLst/>
                <a:latin typeface="-apple-system"/>
              </a:rPr>
              <a:t>:   the value of 1 signifies that the input is out of range</a:t>
            </a:r>
          </a:p>
          <a:p>
            <a:pPr algn="l">
              <a:buFont typeface="Arial" panose="020B0604020202020204" pitchFamily="34" charset="0"/>
              <a:buChar char="•"/>
            </a:pPr>
            <a:r>
              <a:rPr lang="en-US" b="1" i="0" dirty="0">
                <a:solidFill>
                  <a:srgbClr val="1F2328"/>
                </a:solidFill>
                <a:effectLst/>
                <a:latin typeface="-apple-system"/>
              </a:rPr>
              <a:t>bit 1</a:t>
            </a:r>
            <a:r>
              <a:rPr lang="en-US" b="0" i="0" dirty="0">
                <a:solidFill>
                  <a:srgbClr val="1F2328"/>
                </a:solidFill>
                <a:effectLst/>
                <a:latin typeface="-apple-system"/>
              </a:rPr>
              <a:t>:   the value of 1 represents that the output is out of range</a:t>
            </a:r>
          </a:p>
          <a:p>
            <a:pPr algn="l">
              <a:buFont typeface="Arial" panose="020B0604020202020204" pitchFamily="34" charset="0"/>
              <a:buChar char="•"/>
            </a:pPr>
            <a:r>
              <a:rPr lang="en-US" b="1" i="0" dirty="0">
                <a:solidFill>
                  <a:srgbClr val="1F2328"/>
                </a:solidFill>
                <a:effectLst/>
                <a:latin typeface="-apple-system"/>
              </a:rPr>
              <a:t>bit 2: </a:t>
            </a:r>
            <a:r>
              <a:rPr lang="en-US" b="0" i="0" dirty="0">
                <a:solidFill>
                  <a:srgbClr val="1F2328"/>
                </a:solidFill>
                <a:effectLst/>
                <a:latin typeface="-apple-system"/>
              </a:rPr>
              <a:t>  the value of 1 indicates an invalid pixel, which can occur due to various reasons such as cloud, shadows, snow, ice, water, or saturation.</a:t>
            </a:r>
          </a:p>
          <a:p>
            <a:pPr algn="l">
              <a:buFont typeface="Arial" panose="020B0604020202020204" pitchFamily="34" charset="0"/>
              <a:buChar char="•"/>
            </a:pPr>
            <a:r>
              <a:rPr lang="en-US" b="1" i="0" dirty="0">
                <a:solidFill>
                  <a:srgbClr val="1F2328"/>
                </a:solidFill>
                <a:effectLst/>
                <a:latin typeface="-apple-system"/>
              </a:rPr>
              <a:t>bit 3-7</a:t>
            </a:r>
            <a:r>
              <a:rPr lang="en-US" b="0" i="0" dirty="0">
                <a:solidFill>
                  <a:srgbClr val="1F2328"/>
                </a:solidFill>
                <a:effectLst/>
                <a:latin typeface="-apple-system"/>
              </a:rPr>
              <a:t>:   these bits are reserved to store the sensor type codes. For Landsat 5, 7, 8, 9, and Sentinel-2, their respective sensor type codes are 40, 56, 64, 72, and 168.</a:t>
            </a:r>
          </a:p>
          <a:p>
            <a:endParaRPr lang="en-CA" dirty="0"/>
          </a:p>
        </p:txBody>
      </p:sp>
      <p:pic>
        <p:nvPicPr>
          <p:cNvPr id="7" name="Picture 6">
            <a:extLst>
              <a:ext uri="{FF2B5EF4-FFF2-40B4-BE49-F238E27FC236}">
                <a16:creationId xmlns:a16="http://schemas.microsoft.com/office/drawing/2014/main" id="{7676E585-CFE2-0C9B-2722-CDF107AF2559}"/>
              </a:ext>
            </a:extLst>
          </p:cNvPr>
          <p:cNvPicPr>
            <a:picLocks noChangeAspect="1"/>
          </p:cNvPicPr>
          <p:nvPr/>
        </p:nvPicPr>
        <p:blipFill>
          <a:blip r:embed="rId2"/>
          <a:stretch>
            <a:fillRect/>
          </a:stretch>
        </p:blipFill>
        <p:spPr>
          <a:xfrm>
            <a:off x="785589" y="1012862"/>
            <a:ext cx="3518901" cy="3540775"/>
          </a:xfrm>
          <a:prstGeom prst="rect">
            <a:avLst/>
          </a:prstGeom>
        </p:spPr>
      </p:pic>
    </p:spTree>
    <p:extLst>
      <p:ext uri="{BB962C8B-B14F-4D97-AF65-F5344CB8AC3E}">
        <p14:creationId xmlns:p14="http://schemas.microsoft.com/office/powerpoint/2010/main" val="1195929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descr="A map of canada with different colors&#10;&#10;Description automatically generated">
            <a:extLst>
              <a:ext uri="{FF2B5EF4-FFF2-40B4-BE49-F238E27FC236}">
                <a16:creationId xmlns:a16="http://schemas.microsoft.com/office/drawing/2014/main" id="{3CAEA15F-8BC5-F209-6BC2-45C74AFBD0DD}"/>
              </a:ext>
            </a:extLst>
          </p:cNvPr>
          <p:cNvPicPr>
            <a:picLocks noChangeAspect="1"/>
          </p:cNvPicPr>
          <p:nvPr/>
        </p:nvPicPr>
        <p:blipFill>
          <a:blip r:embed="rId2"/>
          <a:stretch>
            <a:fillRect/>
          </a:stretch>
        </p:blipFill>
        <p:spPr>
          <a:xfrm>
            <a:off x="2203117" y="1155233"/>
            <a:ext cx="4572396" cy="3932261"/>
          </a:xfrm>
          <a:prstGeom prst="rect">
            <a:avLst/>
          </a:prstGeom>
        </p:spPr>
      </p:pic>
      <p:pic>
        <p:nvPicPr>
          <p:cNvPr id="113" name="Picture 112" descr="A map of canada with different colors&#10;&#10;Description automatically generated">
            <a:extLst>
              <a:ext uri="{FF2B5EF4-FFF2-40B4-BE49-F238E27FC236}">
                <a16:creationId xmlns:a16="http://schemas.microsoft.com/office/drawing/2014/main" id="{AB20413D-D8A6-719A-822D-E9E3C4CC6A11}"/>
              </a:ext>
            </a:extLst>
          </p:cNvPr>
          <p:cNvPicPr>
            <a:picLocks noChangeAspect="1"/>
          </p:cNvPicPr>
          <p:nvPr/>
        </p:nvPicPr>
        <p:blipFill>
          <a:blip r:embed="rId3"/>
          <a:stretch>
            <a:fillRect/>
          </a:stretch>
        </p:blipFill>
        <p:spPr>
          <a:xfrm>
            <a:off x="2203117" y="1155233"/>
            <a:ext cx="4572396" cy="3932261"/>
          </a:xfrm>
          <a:prstGeom prst="rect">
            <a:avLst/>
          </a:prstGeom>
        </p:spPr>
      </p:pic>
      <p:pic>
        <p:nvPicPr>
          <p:cNvPr id="115" name="Picture 114" descr="A map of canada with different colors&#10;&#10;Description automatically generated">
            <a:extLst>
              <a:ext uri="{FF2B5EF4-FFF2-40B4-BE49-F238E27FC236}">
                <a16:creationId xmlns:a16="http://schemas.microsoft.com/office/drawing/2014/main" id="{2AF8A02A-8E20-DCCB-CE08-87338439903C}"/>
              </a:ext>
            </a:extLst>
          </p:cNvPr>
          <p:cNvPicPr>
            <a:picLocks noChangeAspect="1"/>
          </p:cNvPicPr>
          <p:nvPr/>
        </p:nvPicPr>
        <p:blipFill>
          <a:blip r:embed="rId4"/>
          <a:stretch>
            <a:fillRect/>
          </a:stretch>
        </p:blipFill>
        <p:spPr>
          <a:xfrm>
            <a:off x="2203117" y="1155233"/>
            <a:ext cx="4572396" cy="3932261"/>
          </a:xfrm>
          <a:prstGeom prst="rect">
            <a:avLst/>
          </a:prstGeom>
        </p:spPr>
      </p:pic>
      <p:pic>
        <p:nvPicPr>
          <p:cNvPr id="117" name="Picture 116" descr="A map of canada with different colors&#10;&#10;Description automatically generated">
            <a:extLst>
              <a:ext uri="{FF2B5EF4-FFF2-40B4-BE49-F238E27FC236}">
                <a16:creationId xmlns:a16="http://schemas.microsoft.com/office/drawing/2014/main" id="{B307D27B-D6E7-7557-AC3B-2174ECC7D692}"/>
              </a:ext>
            </a:extLst>
          </p:cNvPr>
          <p:cNvPicPr>
            <a:picLocks noChangeAspect="1"/>
          </p:cNvPicPr>
          <p:nvPr/>
        </p:nvPicPr>
        <p:blipFill>
          <a:blip r:embed="rId5"/>
          <a:stretch>
            <a:fillRect/>
          </a:stretch>
        </p:blipFill>
        <p:spPr>
          <a:xfrm>
            <a:off x="2203117" y="1155233"/>
            <a:ext cx="4572396" cy="3932261"/>
          </a:xfrm>
          <a:prstGeom prst="rect">
            <a:avLst/>
          </a:prstGeom>
        </p:spPr>
      </p:pic>
      <p:pic>
        <p:nvPicPr>
          <p:cNvPr id="119" name="Picture 118" descr="A map of canada with different colors&#10;&#10;Description automatically generated">
            <a:extLst>
              <a:ext uri="{FF2B5EF4-FFF2-40B4-BE49-F238E27FC236}">
                <a16:creationId xmlns:a16="http://schemas.microsoft.com/office/drawing/2014/main" id="{EB5818E1-5439-B25C-557A-4BA0D20B15BE}"/>
              </a:ext>
            </a:extLst>
          </p:cNvPr>
          <p:cNvPicPr>
            <a:picLocks noChangeAspect="1"/>
          </p:cNvPicPr>
          <p:nvPr/>
        </p:nvPicPr>
        <p:blipFill>
          <a:blip r:embed="rId6"/>
          <a:stretch>
            <a:fillRect/>
          </a:stretch>
        </p:blipFill>
        <p:spPr>
          <a:xfrm>
            <a:off x="2203117" y="1155233"/>
            <a:ext cx="4572396" cy="3932261"/>
          </a:xfrm>
          <a:prstGeom prst="rect">
            <a:avLst/>
          </a:prstGeom>
        </p:spPr>
      </p:pic>
      <p:pic>
        <p:nvPicPr>
          <p:cNvPr id="121" name="Picture 120" descr="A map of canada with different colors&#10;&#10;Description automatically generated">
            <a:extLst>
              <a:ext uri="{FF2B5EF4-FFF2-40B4-BE49-F238E27FC236}">
                <a16:creationId xmlns:a16="http://schemas.microsoft.com/office/drawing/2014/main" id="{319F530D-00B0-ABAE-4548-33789E72DB79}"/>
              </a:ext>
            </a:extLst>
          </p:cNvPr>
          <p:cNvPicPr>
            <a:picLocks noChangeAspect="1"/>
          </p:cNvPicPr>
          <p:nvPr/>
        </p:nvPicPr>
        <p:blipFill>
          <a:blip r:embed="rId7"/>
          <a:stretch>
            <a:fillRect/>
          </a:stretch>
        </p:blipFill>
        <p:spPr>
          <a:xfrm>
            <a:off x="2203117" y="1155233"/>
            <a:ext cx="4572396" cy="3932261"/>
          </a:xfrm>
          <a:prstGeom prst="rect">
            <a:avLst/>
          </a:prstGeom>
        </p:spPr>
      </p:pic>
      <p:pic>
        <p:nvPicPr>
          <p:cNvPr id="123" name="Picture 122" descr="A map of canada with different colors&#10;&#10;Description automatically generated">
            <a:extLst>
              <a:ext uri="{FF2B5EF4-FFF2-40B4-BE49-F238E27FC236}">
                <a16:creationId xmlns:a16="http://schemas.microsoft.com/office/drawing/2014/main" id="{76413908-04C9-5693-139F-37952FA5D265}"/>
              </a:ext>
            </a:extLst>
          </p:cNvPr>
          <p:cNvPicPr>
            <a:picLocks noChangeAspect="1"/>
          </p:cNvPicPr>
          <p:nvPr/>
        </p:nvPicPr>
        <p:blipFill>
          <a:blip r:embed="rId8"/>
          <a:stretch>
            <a:fillRect/>
          </a:stretch>
        </p:blipFill>
        <p:spPr>
          <a:xfrm>
            <a:off x="2203117" y="1155233"/>
            <a:ext cx="4572396" cy="3932261"/>
          </a:xfrm>
          <a:prstGeom prst="rect">
            <a:avLst/>
          </a:prstGeom>
        </p:spPr>
      </p:pic>
      <p:pic>
        <p:nvPicPr>
          <p:cNvPr id="125" name="Picture 124" descr="A map of canada with different colors&#10;&#10;Description automatically generated">
            <a:extLst>
              <a:ext uri="{FF2B5EF4-FFF2-40B4-BE49-F238E27FC236}">
                <a16:creationId xmlns:a16="http://schemas.microsoft.com/office/drawing/2014/main" id="{4B714D97-BEA8-7A56-2F18-0F27D37861C6}"/>
              </a:ext>
            </a:extLst>
          </p:cNvPr>
          <p:cNvPicPr>
            <a:picLocks noChangeAspect="1"/>
          </p:cNvPicPr>
          <p:nvPr/>
        </p:nvPicPr>
        <p:blipFill>
          <a:blip r:embed="rId9"/>
          <a:stretch>
            <a:fillRect/>
          </a:stretch>
        </p:blipFill>
        <p:spPr>
          <a:xfrm>
            <a:off x="2203117" y="1155233"/>
            <a:ext cx="4572396" cy="3932261"/>
          </a:xfrm>
          <a:prstGeom prst="rect">
            <a:avLst/>
          </a:prstGeom>
        </p:spPr>
      </p:pic>
      <p:pic>
        <p:nvPicPr>
          <p:cNvPr id="127" name="Picture 126" descr="A map of canada with different colors&#10;&#10;Description automatically generated">
            <a:extLst>
              <a:ext uri="{FF2B5EF4-FFF2-40B4-BE49-F238E27FC236}">
                <a16:creationId xmlns:a16="http://schemas.microsoft.com/office/drawing/2014/main" id="{202A20ED-DE04-5A74-6313-A4DE2850A0F7}"/>
              </a:ext>
            </a:extLst>
          </p:cNvPr>
          <p:cNvPicPr>
            <a:picLocks noChangeAspect="1"/>
          </p:cNvPicPr>
          <p:nvPr/>
        </p:nvPicPr>
        <p:blipFill>
          <a:blip r:embed="rId10"/>
          <a:stretch>
            <a:fillRect/>
          </a:stretch>
        </p:blipFill>
        <p:spPr>
          <a:xfrm>
            <a:off x="2203117" y="1155233"/>
            <a:ext cx="4572396" cy="3932261"/>
          </a:xfrm>
          <a:prstGeom prst="rect">
            <a:avLst/>
          </a:prstGeom>
        </p:spPr>
      </p:pic>
      <p:pic>
        <p:nvPicPr>
          <p:cNvPr id="129" name="Picture 128" descr="A map of canada with different colors&#10;&#10;Description automatically generated">
            <a:extLst>
              <a:ext uri="{FF2B5EF4-FFF2-40B4-BE49-F238E27FC236}">
                <a16:creationId xmlns:a16="http://schemas.microsoft.com/office/drawing/2014/main" id="{B60D23C5-3111-5316-107A-F19383C791DE}"/>
              </a:ext>
            </a:extLst>
          </p:cNvPr>
          <p:cNvPicPr>
            <a:picLocks noChangeAspect="1"/>
          </p:cNvPicPr>
          <p:nvPr/>
        </p:nvPicPr>
        <p:blipFill>
          <a:blip r:embed="rId11"/>
          <a:stretch>
            <a:fillRect/>
          </a:stretch>
        </p:blipFill>
        <p:spPr>
          <a:xfrm>
            <a:off x="2203117" y="1155233"/>
            <a:ext cx="4572396" cy="3932261"/>
          </a:xfrm>
          <a:prstGeom prst="rect">
            <a:avLst/>
          </a:prstGeom>
        </p:spPr>
      </p:pic>
      <p:pic>
        <p:nvPicPr>
          <p:cNvPr id="131" name="Picture 130" descr="A map of canada with different colors&#10;&#10;Description automatically generated">
            <a:extLst>
              <a:ext uri="{FF2B5EF4-FFF2-40B4-BE49-F238E27FC236}">
                <a16:creationId xmlns:a16="http://schemas.microsoft.com/office/drawing/2014/main" id="{0809BD48-067D-BB8B-CCFA-63E9529934DC}"/>
              </a:ext>
            </a:extLst>
          </p:cNvPr>
          <p:cNvPicPr>
            <a:picLocks noChangeAspect="1"/>
          </p:cNvPicPr>
          <p:nvPr/>
        </p:nvPicPr>
        <p:blipFill>
          <a:blip r:embed="rId12"/>
          <a:stretch>
            <a:fillRect/>
          </a:stretch>
        </p:blipFill>
        <p:spPr>
          <a:xfrm>
            <a:off x="2203117" y="1155233"/>
            <a:ext cx="4572396" cy="3932261"/>
          </a:xfrm>
          <a:prstGeom prst="rect">
            <a:avLst/>
          </a:prstGeom>
        </p:spPr>
      </p:pic>
      <p:pic>
        <p:nvPicPr>
          <p:cNvPr id="133" name="Picture 132" descr="A map of canada with different colors&#10;&#10;Description automatically generated">
            <a:extLst>
              <a:ext uri="{FF2B5EF4-FFF2-40B4-BE49-F238E27FC236}">
                <a16:creationId xmlns:a16="http://schemas.microsoft.com/office/drawing/2014/main" id="{274CB93B-E8E8-B956-848B-E1BE7A85FA26}"/>
              </a:ext>
            </a:extLst>
          </p:cNvPr>
          <p:cNvPicPr>
            <a:picLocks noChangeAspect="1"/>
          </p:cNvPicPr>
          <p:nvPr/>
        </p:nvPicPr>
        <p:blipFill>
          <a:blip r:embed="rId13"/>
          <a:stretch>
            <a:fillRect/>
          </a:stretch>
        </p:blipFill>
        <p:spPr>
          <a:xfrm>
            <a:off x="2203117" y="1155233"/>
            <a:ext cx="4572396" cy="3932261"/>
          </a:xfrm>
          <a:prstGeom prst="rect">
            <a:avLst/>
          </a:prstGeom>
        </p:spPr>
      </p:pic>
      <p:pic>
        <p:nvPicPr>
          <p:cNvPr id="135" name="Picture 134" descr="A map of canada with different colors&#10;&#10;Description automatically generated">
            <a:extLst>
              <a:ext uri="{FF2B5EF4-FFF2-40B4-BE49-F238E27FC236}">
                <a16:creationId xmlns:a16="http://schemas.microsoft.com/office/drawing/2014/main" id="{AF1761E2-9B06-8F95-6100-0D87E0EB5650}"/>
              </a:ext>
            </a:extLst>
          </p:cNvPr>
          <p:cNvPicPr>
            <a:picLocks noChangeAspect="1"/>
          </p:cNvPicPr>
          <p:nvPr/>
        </p:nvPicPr>
        <p:blipFill>
          <a:blip r:embed="rId14"/>
          <a:stretch>
            <a:fillRect/>
          </a:stretch>
        </p:blipFill>
        <p:spPr>
          <a:xfrm>
            <a:off x="2203117" y="1155233"/>
            <a:ext cx="4572396" cy="3932261"/>
          </a:xfrm>
          <a:prstGeom prst="rect">
            <a:avLst/>
          </a:prstGeom>
        </p:spPr>
      </p:pic>
      <p:pic>
        <p:nvPicPr>
          <p:cNvPr id="137" name="Picture 136" descr="A map of canada with different colors&#10;&#10;Description automatically generated">
            <a:extLst>
              <a:ext uri="{FF2B5EF4-FFF2-40B4-BE49-F238E27FC236}">
                <a16:creationId xmlns:a16="http://schemas.microsoft.com/office/drawing/2014/main" id="{1DD326CF-6E8C-98D7-D575-6DA4D9267C5E}"/>
              </a:ext>
            </a:extLst>
          </p:cNvPr>
          <p:cNvPicPr>
            <a:picLocks noChangeAspect="1"/>
          </p:cNvPicPr>
          <p:nvPr/>
        </p:nvPicPr>
        <p:blipFill>
          <a:blip r:embed="rId15"/>
          <a:stretch>
            <a:fillRect/>
          </a:stretch>
        </p:blipFill>
        <p:spPr>
          <a:xfrm>
            <a:off x="2203117" y="1155233"/>
            <a:ext cx="4572396" cy="3932261"/>
          </a:xfrm>
          <a:prstGeom prst="rect">
            <a:avLst/>
          </a:prstGeom>
        </p:spPr>
      </p:pic>
      <p:pic>
        <p:nvPicPr>
          <p:cNvPr id="139" name="Picture 138" descr="A map of canada with different colors&#10;&#10;Description automatically generated">
            <a:extLst>
              <a:ext uri="{FF2B5EF4-FFF2-40B4-BE49-F238E27FC236}">
                <a16:creationId xmlns:a16="http://schemas.microsoft.com/office/drawing/2014/main" id="{C8168F22-F133-65F6-6BDE-F483D702F34B}"/>
              </a:ext>
            </a:extLst>
          </p:cNvPr>
          <p:cNvPicPr>
            <a:picLocks noChangeAspect="1"/>
          </p:cNvPicPr>
          <p:nvPr/>
        </p:nvPicPr>
        <p:blipFill>
          <a:blip r:embed="rId16"/>
          <a:stretch>
            <a:fillRect/>
          </a:stretch>
        </p:blipFill>
        <p:spPr>
          <a:xfrm>
            <a:off x="2203117" y="1155233"/>
            <a:ext cx="4572396" cy="3932261"/>
          </a:xfrm>
          <a:prstGeom prst="rect">
            <a:avLst/>
          </a:prstGeom>
        </p:spPr>
      </p:pic>
      <p:pic>
        <p:nvPicPr>
          <p:cNvPr id="141" name="Picture 140" descr="A map of canada with different colors&#10;&#10;Description automatically generated">
            <a:extLst>
              <a:ext uri="{FF2B5EF4-FFF2-40B4-BE49-F238E27FC236}">
                <a16:creationId xmlns:a16="http://schemas.microsoft.com/office/drawing/2014/main" id="{A9976A7B-B442-FDA9-2E7E-9A44117EF8DF}"/>
              </a:ext>
            </a:extLst>
          </p:cNvPr>
          <p:cNvPicPr>
            <a:picLocks noChangeAspect="1"/>
          </p:cNvPicPr>
          <p:nvPr/>
        </p:nvPicPr>
        <p:blipFill>
          <a:blip r:embed="rId17"/>
          <a:stretch>
            <a:fillRect/>
          </a:stretch>
        </p:blipFill>
        <p:spPr>
          <a:xfrm>
            <a:off x="2203117" y="1155233"/>
            <a:ext cx="4572396" cy="3932261"/>
          </a:xfrm>
          <a:prstGeom prst="rect">
            <a:avLst/>
          </a:prstGeom>
        </p:spPr>
      </p:pic>
      <p:pic>
        <p:nvPicPr>
          <p:cNvPr id="143" name="Picture 142" descr="A map of canada with different colors&#10;&#10;Description automatically generated">
            <a:extLst>
              <a:ext uri="{FF2B5EF4-FFF2-40B4-BE49-F238E27FC236}">
                <a16:creationId xmlns:a16="http://schemas.microsoft.com/office/drawing/2014/main" id="{5524BC47-B322-0105-C800-E171B55A38FF}"/>
              </a:ext>
            </a:extLst>
          </p:cNvPr>
          <p:cNvPicPr>
            <a:picLocks noChangeAspect="1"/>
          </p:cNvPicPr>
          <p:nvPr/>
        </p:nvPicPr>
        <p:blipFill>
          <a:blip r:embed="rId18"/>
          <a:stretch>
            <a:fillRect/>
          </a:stretch>
        </p:blipFill>
        <p:spPr>
          <a:xfrm>
            <a:off x="2203117" y="1155233"/>
            <a:ext cx="4572396" cy="3932261"/>
          </a:xfrm>
          <a:prstGeom prst="rect">
            <a:avLst/>
          </a:prstGeom>
        </p:spPr>
      </p:pic>
      <p:pic>
        <p:nvPicPr>
          <p:cNvPr id="145" name="Picture 144" descr="A map of canada with different colors&#10;&#10;Description automatically generated">
            <a:extLst>
              <a:ext uri="{FF2B5EF4-FFF2-40B4-BE49-F238E27FC236}">
                <a16:creationId xmlns:a16="http://schemas.microsoft.com/office/drawing/2014/main" id="{696B537B-43EB-FD4E-4C3B-6F6DD61B9643}"/>
              </a:ext>
            </a:extLst>
          </p:cNvPr>
          <p:cNvPicPr>
            <a:picLocks noChangeAspect="1"/>
          </p:cNvPicPr>
          <p:nvPr/>
        </p:nvPicPr>
        <p:blipFill>
          <a:blip r:embed="rId19"/>
          <a:stretch>
            <a:fillRect/>
          </a:stretch>
        </p:blipFill>
        <p:spPr>
          <a:xfrm>
            <a:off x="2203117" y="1155233"/>
            <a:ext cx="4572396" cy="3932261"/>
          </a:xfrm>
          <a:prstGeom prst="rect">
            <a:avLst/>
          </a:prstGeom>
        </p:spPr>
      </p:pic>
      <p:pic>
        <p:nvPicPr>
          <p:cNvPr id="147" name="Picture 146" descr="A map of canada with different colors&#10;&#10;Description automatically generated">
            <a:extLst>
              <a:ext uri="{FF2B5EF4-FFF2-40B4-BE49-F238E27FC236}">
                <a16:creationId xmlns:a16="http://schemas.microsoft.com/office/drawing/2014/main" id="{46D1C7E2-A1EC-F3FA-6052-46BD51F8A338}"/>
              </a:ext>
            </a:extLst>
          </p:cNvPr>
          <p:cNvPicPr>
            <a:picLocks noChangeAspect="1"/>
          </p:cNvPicPr>
          <p:nvPr/>
        </p:nvPicPr>
        <p:blipFill>
          <a:blip r:embed="rId20"/>
          <a:stretch>
            <a:fillRect/>
          </a:stretch>
        </p:blipFill>
        <p:spPr>
          <a:xfrm>
            <a:off x="2203117" y="1155233"/>
            <a:ext cx="4572396" cy="3932261"/>
          </a:xfrm>
          <a:prstGeom prst="rect">
            <a:avLst/>
          </a:prstGeom>
        </p:spPr>
      </p:pic>
      <p:pic>
        <p:nvPicPr>
          <p:cNvPr id="149" name="Picture 148" descr="A map of canada with different colors&#10;&#10;Description automatically generated">
            <a:extLst>
              <a:ext uri="{FF2B5EF4-FFF2-40B4-BE49-F238E27FC236}">
                <a16:creationId xmlns:a16="http://schemas.microsoft.com/office/drawing/2014/main" id="{C55618AB-9352-21ED-3955-585D0CE99546}"/>
              </a:ext>
            </a:extLst>
          </p:cNvPr>
          <p:cNvPicPr>
            <a:picLocks noChangeAspect="1"/>
          </p:cNvPicPr>
          <p:nvPr/>
        </p:nvPicPr>
        <p:blipFill>
          <a:blip r:embed="rId21"/>
          <a:stretch>
            <a:fillRect/>
          </a:stretch>
        </p:blipFill>
        <p:spPr>
          <a:xfrm>
            <a:off x="2203117" y="1155233"/>
            <a:ext cx="4572396" cy="3932261"/>
          </a:xfrm>
          <a:prstGeom prst="rect">
            <a:avLst/>
          </a:prstGeom>
        </p:spPr>
      </p:pic>
      <p:pic>
        <p:nvPicPr>
          <p:cNvPr id="151" name="Picture 150" descr="A map of canada with different colors&#10;&#10;Description automatically generated">
            <a:extLst>
              <a:ext uri="{FF2B5EF4-FFF2-40B4-BE49-F238E27FC236}">
                <a16:creationId xmlns:a16="http://schemas.microsoft.com/office/drawing/2014/main" id="{8C6EA3AE-DE0D-543B-CC09-3FEFFE675398}"/>
              </a:ext>
            </a:extLst>
          </p:cNvPr>
          <p:cNvPicPr>
            <a:picLocks noChangeAspect="1"/>
          </p:cNvPicPr>
          <p:nvPr/>
        </p:nvPicPr>
        <p:blipFill>
          <a:blip r:embed="rId22"/>
          <a:stretch>
            <a:fillRect/>
          </a:stretch>
        </p:blipFill>
        <p:spPr>
          <a:xfrm>
            <a:off x="2203117" y="1155233"/>
            <a:ext cx="4572396" cy="3932261"/>
          </a:xfrm>
          <a:prstGeom prst="rect">
            <a:avLst/>
          </a:prstGeom>
        </p:spPr>
      </p:pic>
      <p:pic>
        <p:nvPicPr>
          <p:cNvPr id="153" name="Picture 152" descr="A map of canada with different colors&#10;&#10;Description automatically generated">
            <a:extLst>
              <a:ext uri="{FF2B5EF4-FFF2-40B4-BE49-F238E27FC236}">
                <a16:creationId xmlns:a16="http://schemas.microsoft.com/office/drawing/2014/main" id="{45EE4AB7-5CE7-C4A0-B8F8-30DE2A38717D}"/>
              </a:ext>
            </a:extLst>
          </p:cNvPr>
          <p:cNvPicPr>
            <a:picLocks noChangeAspect="1"/>
          </p:cNvPicPr>
          <p:nvPr/>
        </p:nvPicPr>
        <p:blipFill>
          <a:blip r:embed="rId23"/>
          <a:stretch>
            <a:fillRect/>
          </a:stretch>
        </p:blipFill>
        <p:spPr>
          <a:xfrm>
            <a:off x="2203117" y="1155233"/>
            <a:ext cx="4572396" cy="3932261"/>
          </a:xfrm>
          <a:prstGeom prst="rect">
            <a:avLst/>
          </a:prstGeom>
        </p:spPr>
      </p:pic>
      <p:pic>
        <p:nvPicPr>
          <p:cNvPr id="155" name="Picture 154" descr="A map of canada with different colors&#10;&#10;Description automatically generated">
            <a:extLst>
              <a:ext uri="{FF2B5EF4-FFF2-40B4-BE49-F238E27FC236}">
                <a16:creationId xmlns:a16="http://schemas.microsoft.com/office/drawing/2014/main" id="{1A18E8D2-95CE-950C-DDAC-3040E1909B50}"/>
              </a:ext>
            </a:extLst>
          </p:cNvPr>
          <p:cNvPicPr>
            <a:picLocks noChangeAspect="1"/>
          </p:cNvPicPr>
          <p:nvPr/>
        </p:nvPicPr>
        <p:blipFill>
          <a:blip r:embed="rId24"/>
          <a:stretch>
            <a:fillRect/>
          </a:stretch>
        </p:blipFill>
        <p:spPr>
          <a:xfrm>
            <a:off x="2203117" y="1155233"/>
            <a:ext cx="4572396" cy="3932261"/>
          </a:xfrm>
          <a:prstGeom prst="rect">
            <a:avLst/>
          </a:prstGeom>
        </p:spPr>
      </p:pic>
      <p:pic>
        <p:nvPicPr>
          <p:cNvPr id="157" name="Picture 156" descr="A map of canada with different colors&#10;&#10;Description automatically generated">
            <a:extLst>
              <a:ext uri="{FF2B5EF4-FFF2-40B4-BE49-F238E27FC236}">
                <a16:creationId xmlns:a16="http://schemas.microsoft.com/office/drawing/2014/main" id="{0550BFB8-5660-F624-4B9A-07381801072E}"/>
              </a:ext>
            </a:extLst>
          </p:cNvPr>
          <p:cNvPicPr>
            <a:picLocks noChangeAspect="1"/>
          </p:cNvPicPr>
          <p:nvPr/>
        </p:nvPicPr>
        <p:blipFill>
          <a:blip r:embed="rId25"/>
          <a:stretch>
            <a:fillRect/>
          </a:stretch>
        </p:blipFill>
        <p:spPr>
          <a:xfrm>
            <a:off x="2203117" y="1155233"/>
            <a:ext cx="4572396" cy="3932261"/>
          </a:xfrm>
          <a:prstGeom prst="rect">
            <a:avLst/>
          </a:prstGeom>
        </p:spPr>
      </p:pic>
      <p:sp>
        <p:nvSpPr>
          <p:cNvPr id="158" name="TextBox 157">
            <a:extLst>
              <a:ext uri="{FF2B5EF4-FFF2-40B4-BE49-F238E27FC236}">
                <a16:creationId xmlns:a16="http://schemas.microsoft.com/office/drawing/2014/main" id="{0E97BA65-AEFD-86E9-1BD7-B63F251882EC}"/>
              </a:ext>
            </a:extLst>
          </p:cNvPr>
          <p:cNvSpPr txBox="1"/>
          <p:nvPr/>
        </p:nvSpPr>
        <p:spPr>
          <a:xfrm>
            <a:off x="1541834" y="413425"/>
            <a:ext cx="5694188" cy="400110"/>
          </a:xfrm>
          <a:prstGeom prst="rect">
            <a:avLst/>
          </a:prstGeom>
          <a:noFill/>
        </p:spPr>
        <p:txBody>
          <a:bodyPr wrap="none" rtlCol="0">
            <a:spAutoFit/>
          </a:bodyPr>
          <a:lstStyle/>
          <a:p>
            <a:r>
              <a:rPr lang="en-CA" sz="2000" b="1" dirty="0"/>
              <a:t>National Monthly LAI Maps from 2019 to 2022</a:t>
            </a:r>
          </a:p>
        </p:txBody>
      </p:sp>
    </p:spTree>
    <p:extLst>
      <p:ext uri="{BB962C8B-B14F-4D97-AF65-F5344CB8AC3E}">
        <p14:creationId xmlns:p14="http://schemas.microsoft.com/office/powerpoint/2010/main" val="189491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1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115"/>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17"/>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119"/>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121"/>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123"/>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nodeType="afterEffect">
                                  <p:stCondLst>
                                    <p:cond delay="1000"/>
                                  </p:stCondLst>
                                  <p:childTnLst>
                                    <p:set>
                                      <p:cBhvr>
                                        <p:cTn id="27" dur="1" fill="hold">
                                          <p:stCondLst>
                                            <p:cond delay="0"/>
                                          </p:stCondLst>
                                        </p:cTn>
                                        <p:tgtEl>
                                          <p:spTgt spid="125"/>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127"/>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nodeType="afterEffect">
                                  <p:stCondLst>
                                    <p:cond delay="1000"/>
                                  </p:stCondLst>
                                  <p:childTnLst>
                                    <p:set>
                                      <p:cBhvr>
                                        <p:cTn id="33" dur="1" fill="hold">
                                          <p:stCondLst>
                                            <p:cond delay="0"/>
                                          </p:stCondLst>
                                        </p:cTn>
                                        <p:tgtEl>
                                          <p:spTgt spid="129"/>
                                        </p:tgtEl>
                                        <p:attrNameLst>
                                          <p:attrName>style.visibility</p:attrName>
                                        </p:attrNameLst>
                                      </p:cBhvr>
                                      <p:to>
                                        <p:strVal val="visible"/>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131"/>
                                        </p:tgtEl>
                                        <p:attrNameLst>
                                          <p:attrName>style.visibility</p:attrName>
                                        </p:attrNameLst>
                                      </p:cBhvr>
                                      <p:to>
                                        <p:strVal val="visible"/>
                                      </p:to>
                                    </p:set>
                                  </p:childTnLst>
                                </p:cTn>
                              </p:par>
                            </p:childTnLst>
                          </p:cTn>
                        </p:par>
                        <p:par>
                          <p:cTn id="37" fill="hold">
                            <p:stCondLst>
                              <p:cond delay="11000"/>
                            </p:stCondLst>
                            <p:childTnLst>
                              <p:par>
                                <p:cTn id="38" presetID="1" presetClass="entr" presetSubtype="0" fill="hold" nodeType="afterEffect">
                                  <p:stCondLst>
                                    <p:cond delay="1000"/>
                                  </p:stCondLst>
                                  <p:childTnLst>
                                    <p:set>
                                      <p:cBhvr>
                                        <p:cTn id="39" dur="1" fill="hold">
                                          <p:stCondLst>
                                            <p:cond delay="0"/>
                                          </p:stCondLst>
                                        </p:cTn>
                                        <p:tgtEl>
                                          <p:spTgt spid="133"/>
                                        </p:tgtEl>
                                        <p:attrNameLst>
                                          <p:attrName>style.visibility</p:attrName>
                                        </p:attrNameLst>
                                      </p:cBhvr>
                                      <p:to>
                                        <p:strVal val="visible"/>
                                      </p:to>
                                    </p:set>
                                  </p:childTnLst>
                                </p:cTn>
                              </p:par>
                            </p:childTnLst>
                          </p:cTn>
                        </p:par>
                        <p:par>
                          <p:cTn id="40" fill="hold">
                            <p:stCondLst>
                              <p:cond delay="12000"/>
                            </p:stCondLst>
                            <p:childTnLst>
                              <p:par>
                                <p:cTn id="41" presetID="1" presetClass="entr" presetSubtype="0" fill="hold" nodeType="afterEffect">
                                  <p:stCondLst>
                                    <p:cond delay="1000"/>
                                  </p:stCondLst>
                                  <p:childTnLst>
                                    <p:set>
                                      <p:cBhvr>
                                        <p:cTn id="42" dur="1" fill="hold">
                                          <p:stCondLst>
                                            <p:cond delay="0"/>
                                          </p:stCondLst>
                                        </p:cTn>
                                        <p:tgtEl>
                                          <p:spTgt spid="135"/>
                                        </p:tgtEl>
                                        <p:attrNameLst>
                                          <p:attrName>style.visibility</p:attrName>
                                        </p:attrNameLst>
                                      </p:cBhvr>
                                      <p:to>
                                        <p:strVal val="visible"/>
                                      </p:to>
                                    </p:set>
                                  </p:childTnLst>
                                </p:cTn>
                              </p:par>
                            </p:childTnLst>
                          </p:cTn>
                        </p:par>
                        <p:par>
                          <p:cTn id="43" fill="hold">
                            <p:stCondLst>
                              <p:cond delay="13000"/>
                            </p:stCondLst>
                            <p:childTnLst>
                              <p:par>
                                <p:cTn id="44" presetID="1" presetClass="entr" presetSubtype="0" fill="hold" nodeType="afterEffect">
                                  <p:stCondLst>
                                    <p:cond delay="1000"/>
                                  </p:stCondLst>
                                  <p:childTnLst>
                                    <p:set>
                                      <p:cBhvr>
                                        <p:cTn id="45" dur="1" fill="hold">
                                          <p:stCondLst>
                                            <p:cond delay="0"/>
                                          </p:stCondLst>
                                        </p:cTn>
                                        <p:tgtEl>
                                          <p:spTgt spid="137"/>
                                        </p:tgtEl>
                                        <p:attrNameLst>
                                          <p:attrName>style.visibility</p:attrName>
                                        </p:attrNameLst>
                                      </p:cBhvr>
                                      <p:to>
                                        <p:strVal val="visible"/>
                                      </p:to>
                                    </p:set>
                                  </p:childTnLst>
                                </p:cTn>
                              </p:par>
                            </p:childTnLst>
                          </p:cTn>
                        </p:par>
                        <p:par>
                          <p:cTn id="46" fill="hold">
                            <p:stCondLst>
                              <p:cond delay="14000"/>
                            </p:stCondLst>
                            <p:childTnLst>
                              <p:par>
                                <p:cTn id="47" presetID="1" presetClass="entr" presetSubtype="0" fill="hold" nodeType="afterEffect">
                                  <p:stCondLst>
                                    <p:cond delay="1000"/>
                                  </p:stCondLst>
                                  <p:childTnLst>
                                    <p:set>
                                      <p:cBhvr>
                                        <p:cTn id="48" dur="1" fill="hold">
                                          <p:stCondLst>
                                            <p:cond delay="0"/>
                                          </p:stCondLst>
                                        </p:cTn>
                                        <p:tgtEl>
                                          <p:spTgt spid="139"/>
                                        </p:tgtEl>
                                        <p:attrNameLst>
                                          <p:attrName>style.visibility</p:attrName>
                                        </p:attrNameLst>
                                      </p:cBhvr>
                                      <p:to>
                                        <p:strVal val="visible"/>
                                      </p:to>
                                    </p:set>
                                  </p:childTnLst>
                                </p:cTn>
                              </p:par>
                            </p:childTnLst>
                          </p:cTn>
                        </p:par>
                        <p:par>
                          <p:cTn id="49" fill="hold">
                            <p:stCondLst>
                              <p:cond delay="15000"/>
                            </p:stCondLst>
                            <p:childTnLst>
                              <p:par>
                                <p:cTn id="50" presetID="1" presetClass="entr" presetSubtype="0" fill="hold" nodeType="afterEffect">
                                  <p:stCondLst>
                                    <p:cond delay="1000"/>
                                  </p:stCondLst>
                                  <p:childTnLst>
                                    <p:set>
                                      <p:cBhvr>
                                        <p:cTn id="51" dur="1" fill="hold">
                                          <p:stCondLst>
                                            <p:cond delay="0"/>
                                          </p:stCondLst>
                                        </p:cTn>
                                        <p:tgtEl>
                                          <p:spTgt spid="141"/>
                                        </p:tgtEl>
                                        <p:attrNameLst>
                                          <p:attrName>style.visibility</p:attrName>
                                        </p:attrNameLst>
                                      </p:cBhvr>
                                      <p:to>
                                        <p:strVal val="visible"/>
                                      </p:to>
                                    </p:set>
                                  </p:childTnLst>
                                </p:cTn>
                              </p:par>
                            </p:childTnLst>
                          </p:cTn>
                        </p:par>
                        <p:par>
                          <p:cTn id="52" fill="hold">
                            <p:stCondLst>
                              <p:cond delay="16000"/>
                            </p:stCondLst>
                            <p:childTnLst>
                              <p:par>
                                <p:cTn id="53" presetID="1" presetClass="entr" presetSubtype="0" fill="hold" nodeType="afterEffect">
                                  <p:stCondLst>
                                    <p:cond delay="1000"/>
                                  </p:stCondLst>
                                  <p:childTnLst>
                                    <p:set>
                                      <p:cBhvr>
                                        <p:cTn id="54" dur="1" fill="hold">
                                          <p:stCondLst>
                                            <p:cond delay="0"/>
                                          </p:stCondLst>
                                        </p:cTn>
                                        <p:tgtEl>
                                          <p:spTgt spid="143"/>
                                        </p:tgtEl>
                                        <p:attrNameLst>
                                          <p:attrName>style.visibility</p:attrName>
                                        </p:attrNameLst>
                                      </p:cBhvr>
                                      <p:to>
                                        <p:strVal val="visible"/>
                                      </p:to>
                                    </p:set>
                                  </p:childTnLst>
                                </p:cTn>
                              </p:par>
                            </p:childTnLst>
                          </p:cTn>
                        </p:par>
                        <p:par>
                          <p:cTn id="55" fill="hold">
                            <p:stCondLst>
                              <p:cond delay="17000"/>
                            </p:stCondLst>
                            <p:childTnLst>
                              <p:par>
                                <p:cTn id="56" presetID="1" presetClass="entr" presetSubtype="0" fill="hold" nodeType="afterEffect">
                                  <p:stCondLst>
                                    <p:cond delay="1000"/>
                                  </p:stCondLst>
                                  <p:childTnLst>
                                    <p:set>
                                      <p:cBhvr>
                                        <p:cTn id="57" dur="1" fill="hold">
                                          <p:stCondLst>
                                            <p:cond delay="0"/>
                                          </p:stCondLst>
                                        </p:cTn>
                                        <p:tgtEl>
                                          <p:spTgt spid="145"/>
                                        </p:tgtEl>
                                        <p:attrNameLst>
                                          <p:attrName>style.visibility</p:attrName>
                                        </p:attrNameLst>
                                      </p:cBhvr>
                                      <p:to>
                                        <p:strVal val="visible"/>
                                      </p:to>
                                    </p:set>
                                  </p:childTnLst>
                                </p:cTn>
                              </p:par>
                            </p:childTnLst>
                          </p:cTn>
                        </p:par>
                        <p:par>
                          <p:cTn id="58" fill="hold">
                            <p:stCondLst>
                              <p:cond delay="18000"/>
                            </p:stCondLst>
                            <p:childTnLst>
                              <p:par>
                                <p:cTn id="59" presetID="1" presetClass="entr" presetSubtype="0" fill="hold" nodeType="afterEffect">
                                  <p:stCondLst>
                                    <p:cond delay="1000"/>
                                  </p:stCondLst>
                                  <p:childTnLst>
                                    <p:set>
                                      <p:cBhvr>
                                        <p:cTn id="60" dur="1" fill="hold">
                                          <p:stCondLst>
                                            <p:cond delay="0"/>
                                          </p:stCondLst>
                                        </p:cTn>
                                        <p:tgtEl>
                                          <p:spTgt spid="147"/>
                                        </p:tgtEl>
                                        <p:attrNameLst>
                                          <p:attrName>style.visibility</p:attrName>
                                        </p:attrNameLst>
                                      </p:cBhvr>
                                      <p:to>
                                        <p:strVal val="visible"/>
                                      </p:to>
                                    </p:set>
                                  </p:childTnLst>
                                </p:cTn>
                              </p:par>
                            </p:childTnLst>
                          </p:cTn>
                        </p:par>
                        <p:par>
                          <p:cTn id="61" fill="hold">
                            <p:stCondLst>
                              <p:cond delay="19000"/>
                            </p:stCondLst>
                            <p:childTnLst>
                              <p:par>
                                <p:cTn id="62" presetID="1" presetClass="entr" presetSubtype="0" fill="hold" nodeType="afterEffect">
                                  <p:stCondLst>
                                    <p:cond delay="1000"/>
                                  </p:stCondLst>
                                  <p:childTnLst>
                                    <p:set>
                                      <p:cBhvr>
                                        <p:cTn id="63" dur="1" fill="hold">
                                          <p:stCondLst>
                                            <p:cond delay="0"/>
                                          </p:stCondLst>
                                        </p:cTn>
                                        <p:tgtEl>
                                          <p:spTgt spid="149"/>
                                        </p:tgtEl>
                                        <p:attrNameLst>
                                          <p:attrName>style.visibility</p:attrName>
                                        </p:attrNameLst>
                                      </p:cBhvr>
                                      <p:to>
                                        <p:strVal val="visible"/>
                                      </p:to>
                                    </p:set>
                                  </p:childTnLst>
                                </p:cTn>
                              </p:par>
                            </p:childTnLst>
                          </p:cTn>
                        </p:par>
                        <p:par>
                          <p:cTn id="64" fill="hold">
                            <p:stCondLst>
                              <p:cond delay="20000"/>
                            </p:stCondLst>
                            <p:childTnLst>
                              <p:par>
                                <p:cTn id="65" presetID="1" presetClass="entr" presetSubtype="0" fill="hold" nodeType="afterEffect">
                                  <p:stCondLst>
                                    <p:cond delay="1000"/>
                                  </p:stCondLst>
                                  <p:childTnLst>
                                    <p:set>
                                      <p:cBhvr>
                                        <p:cTn id="66" dur="1" fill="hold">
                                          <p:stCondLst>
                                            <p:cond delay="0"/>
                                          </p:stCondLst>
                                        </p:cTn>
                                        <p:tgtEl>
                                          <p:spTgt spid="151"/>
                                        </p:tgtEl>
                                        <p:attrNameLst>
                                          <p:attrName>style.visibility</p:attrName>
                                        </p:attrNameLst>
                                      </p:cBhvr>
                                      <p:to>
                                        <p:strVal val="visible"/>
                                      </p:to>
                                    </p:set>
                                  </p:childTnLst>
                                </p:cTn>
                              </p:par>
                            </p:childTnLst>
                          </p:cTn>
                        </p:par>
                        <p:par>
                          <p:cTn id="67" fill="hold">
                            <p:stCondLst>
                              <p:cond delay="21000"/>
                            </p:stCondLst>
                            <p:childTnLst>
                              <p:par>
                                <p:cTn id="68" presetID="1" presetClass="entr" presetSubtype="0" fill="hold" nodeType="afterEffect">
                                  <p:stCondLst>
                                    <p:cond delay="1000"/>
                                  </p:stCondLst>
                                  <p:childTnLst>
                                    <p:set>
                                      <p:cBhvr>
                                        <p:cTn id="69" dur="1" fill="hold">
                                          <p:stCondLst>
                                            <p:cond delay="0"/>
                                          </p:stCondLst>
                                        </p:cTn>
                                        <p:tgtEl>
                                          <p:spTgt spid="153"/>
                                        </p:tgtEl>
                                        <p:attrNameLst>
                                          <p:attrName>style.visibility</p:attrName>
                                        </p:attrNameLst>
                                      </p:cBhvr>
                                      <p:to>
                                        <p:strVal val="visible"/>
                                      </p:to>
                                    </p:set>
                                  </p:childTnLst>
                                </p:cTn>
                              </p:par>
                            </p:childTnLst>
                          </p:cTn>
                        </p:par>
                        <p:par>
                          <p:cTn id="70" fill="hold">
                            <p:stCondLst>
                              <p:cond delay="22000"/>
                            </p:stCondLst>
                            <p:childTnLst>
                              <p:par>
                                <p:cTn id="71" presetID="1" presetClass="entr" presetSubtype="0" fill="hold" nodeType="afterEffect">
                                  <p:stCondLst>
                                    <p:cond delay="1000"/>
                                  </p:stCondLst>
                                  <p:childTnLst>
                                    <p:set>
                                      <p:cBhvr>
                                        <p:cTn id="72" dur="1" fill="hold">
                                          <p:stCondLst>
                                            <p:cond delay="0"/>
                                          </p:stCondLst>
                                        </p:cTn>
                                        <p:tgtEl>
                                          <p:spTgt spid="155"/>
                                        </p:tgtEl>
                                        <p:attrNameLst>
                                          <p:attrName>style.visibility</p:attrName>
                                        </p:attrNameLst>
                                      </p:cBhvr>
                                      <p:to>
                                        <p:strVal val="visible"/>
                                      </p:to>
                                    </p:set>
                                  </p:childTnLst>
                                </p:cTn>
                              </p:par>
                            </p:childTnLst>
                          </p:cTn>
                        </p:par>
                        <p:par>
                          <p:cTn id="73" fill="hold">
                            <p:stCondLst>
                              <p:cond delay="23000"/>
                            </p:stCondLst>
                            <p:childTnLst>
                              <p:par>
                                <p:cTn id="74" presetID="1" presetClass="entr" presetSubtype="0" fill="hold" nodeType="afterEffect">
                                  <p:stCondLst>
                                    <p:cond delay="1000"/>
                                  </p:stCondLst>
                                  <p:childTnLst>
                                    <p:set>
                                      <p:cBhvr>
                                        <p:cTn id="75"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CBEE-B63C-A093-A0B2-3BA7E78D3F27}"/>
              </a:ext>
            </a:extLst>
          </p:cNvPr>
          <p:cNvSpPr>
            <a:spLocks noGrp="1"/>
          </p:cNvSpPr>
          <p:nvPr>
            <p:ph type="title"/>
          </p:nvPr>
        </p:nvSpPr>
        <p:spPr/>
        <p:txBody>
          <a:bodyPr>
            <a:normAutofit fontScale="90000"/>
          </a:bodyPr>
          <a:lstStyle/>
          <a:p>
            <a:r>
              <a:rPr lang="en-CA" dirty="0"/>
              <a:t>Data Access</a:t>
            </a:r>
          </a:p>
        </p:txBody>
      </p:sp>
      <p:sp>
        <p:nvSpPr>
          <p:cNvPr id="3" name="Text Placeholder 2">
            <a:extLst>
              <a:ext uri="{FF2B5EF4-FFF2-40B4-BE49-F238E27FC236}">
                <a16:creationId xmlns:a16="http://schemas.microsoft.com/office/drawing/2014/main" id="{B0FA7F36-CC0E-D00C-81BD-E9E5F9F7C09F}"/>
              </a:ext>
            </a:extLst>
          </p:cNvPr>
          <p:cNvSpPr>
            <a:spLocks noGrp="1"/>
          </p:cNvSpPr>
          <p:nvPr>
            <p:ph type="body" idx="1"/>
          </p:nvPr>
        </p:nvSpPr>
        <p:spPr/>
        <p:txBody>
          <a:bodyPr>
            <a:normAutofit/>
          </a:bodyPr>
          <a:lstStyle/>
          <a:p>
            <a:r>
              <a:rPr lang="en-CA" dirty="0" err="1"/>
              <a:t>Datacube</a:t>
            </a:r>
            <a:r>
              <a:rPr lang="en-CA" dirty="0"/>
              <a:t>: </a:t>
            </a:r>
            <a:r>
              <a:rPr lang="en-CA" sz="1800" u="sng" dirty="0">
                <a:solidFill>
                  <a:srgbClr val="1F497D"/>
                </a:solidFill>
                <a:effectLst/>
                <a:latin typeface="Calibri" panose="020F0502020204030204" pitchFamily="34" charset="0"/>
                <a:ea typeface="Calibri" panose="020F0502020204030204" pitchFamily="34" charset="0"/>
                <a:hlinkClick r:id="rId2"/>
              </a:rPr>
              <a:t>https://datacube.services.geo.ca/en/viewer/eo4ce/vegetation/monthly-vegetation.html</a:t>
            </a:r>
            <a:endParaRPr lang="en-CA" sz="1800" dirty="0">
              <a:effectLst/>
              <a:latin typeface="Calibri" panose="020F0502020204030204" pitchFamily="34" charset="0"/>
              <a:ea typeface="Calibri" panose="020F0502020204030204" pitchFamily="34" charset="0"/>
            </a:endParaRPr>
          </a:p>
          <a:p>
            <a:endParaRPr lang="en-CA" dirty="0"/>
          </a:p>
          <a:p>
            <a:r>
              <a:rPr lang="en-CA" dirty="0"/>
              <a:t>STAC Catalog – see next slide</a:t>
            </a:r>
          </a:p>
          <a:p>
            <a:pPr marL="114300" indent="0">
              <a:buNone/>
            </a:pPr>
            <a:endParaRPr lang="en-CA" dirty="0"/>
          </a:p>
          <a:p>
            <a:r>
              <a:rPr lang="en-CA" dirty="0"/>
              <a:t>OpenGov.ca: </a:t>
            </a:r>
            <a:r>
              <a:rPr lang="en-CA" sz="1800" u="sng" dirty="0">
                <a:solidFill>
                  <a:srgbClr val="0563C1"/>
                </a:solidFill>
                <a:effectLst/>
                <a:latin typeface="Calibri" panose="020F0502020204030204" pitchFamily="34" charset="0"/>
                <a:ea typeface="Calibri" panose="020F0502020204030204" pitchFamily="34" charset="0"/>
                <a:hlinkClick r:id="rId3"/>
              </a:rPr>
              <a:t>https://open.canada.ca/data/en/dataset/37745ea7-d0cf-4ef6-b6b8-1cb3a7fce0b8</a:t>
            </a:r>
            <a:endParaRPr lang="en-CA" dirty="0"/>
          </a:p>
          <a:p>
            <a:endParaRPr lang="en-CA" dirty="0"/>
          </a:p>
          <a:p>
            <a:r>
              <a:rPr lang="en-CA" dirty="0"/>
              <a:t>Science Data Hub (until October, 2023; ask </a:t>
            </a:r>
            <a:r>
              <a:rPr lang="en-CA" dirty="0">
                <a:hlinkClick r:id="rId4"/>
              </a:rPr>
              <a:t>richard.fernandes@nrcan-rncan.gc.ca</a:t>
            </a:r>
            <a:r>
              <a:rPr lang="en-CA" dirty="0"/>
              <a:t> for access): </a:t>
            </a:r>
            <a:r>
              <a:rPr lang="en-CA" dirty="0">
                <a:hlinkClick r:id="rId5"/>
              </a:rPr>
              <a:t>SSC Datahub - CCRS (canada.ca)</a:t>
            </a:r>
            <a:endParaRPr lang="en-CA" dirty="0"/>
          </a:p>
        </p:txBody>
      </p:sp>
    </p:spTree>
    <p:extLst>
      <p:ext uri="{BB962C8B-B14F-4D97-AF65-F5344CB8AC3E}">
        <p14:creationId xmlns:p14="http://schemas.microsoft.com/office/powerpoint/2010/main" val="960766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8653-4329-B3E9-521A-0D01082FE17B}"/>
              </a:ext>
            </a:extLst>
          </p:cNvPr>
          <p:cNvSpPr>
            <a:spLocks noGrp="1"/>
          </p:cNvSpPr>
          <p:nvPr>
            <p:ph type="title"/>
          </p:nvPr>
        </p:nvSpPr>
        <p:spPr/>
        <p:txBody>
          <a:bodyPr>
            <a:normAutofit fontScale="90000"/>
          </a:bodyPr>
          <a:lstStyle/>
          <a:p>
            <a:r>
              <a:rPr lang="en-CA" dirty="0"/>
              <a:t>STAC Catalog Access</a:t>
            </a:r>
          </a:p>
        </p:txBody>
      </p:sp>
      <p:sp>
        <p:nvSpPr>
          <p:cNvPr id="3" name="Text Placeholder 2">
            <a:extLst>
              <a:ext uri="{FF2B5EF4-FFF2-40B4-BE49-F238E27FC236}">
                <a16:creationId xmlns:a16="http://schemas.microsoft.com/office/drawing/2014/main" id="{FA073DC5-BE53-C07E-73DB-195474D203D9}"/>
              </a:ext>
            </a:extLst>
          </p:cNvPr>
          <p:cNvSpPr>
            <a:spLocks noGrp="1"/>
          </p:cNvSpPr>
          <p:nvPr>
            <p:ph type="body" idx="1"/>
          </p:nvPr>
        </p:nvSpPr>
        <p:spPr>
          <a:xfrm>
            <a:off x="311700" y="1175335"/>
            <a:ext cx="8520600" cy="3416400"/>
          </a:xfrm>
        </p:spPr>
        <p:txBody>
          <a:bodyPr>
            <a:normAutofit fontScale="92500" lnSpcReduction="20000"/>
          </a:bodyPr>
          <a:lstStyle/>
          <a:p>
            <a:r>
              <a:rPr lang="en-CA" sz="1800" dirty="0">
                <a:effectLst/>
                <a:latin typeface="Calibri" panose="020F0502020204030204" pitchFamily="34" charset="0"/>
                <a:ea typeface="Calibri" panose="020F0502020204030204" pitchFamily="34" charset="0"/>
              </a:rPr>
              <a:t>collection endpoint for the Monthly Vegetation Parameters: </a:t>
            </a:r>
            <a:r>
              <a:rPr lang="en-CA" sz="1800" u="sng" dirty="0">
                <a:solidFill>
                  <a:srgbClr val="0563C1"/>
                </a:solidFill>
                <a:effectLst/>
                <a:latin typeface="Calibri" panose="020F0502020204030204" pitchFamily="34" charset="0"/>
                <a:ea typeface="Calibri" panose="020F0502020204030204" pitchFamily="34" charset="0"/>
                <a:hlinkClick r:id="rId2"/>
              </a:rPr>
              <a:t>https://datacube.services.geo.ca/api/collections/monthly-vegetation-parameters-20m-v1</a:t>
            </a:r>
            <a:endParaRPr lang="en-CA" sz="1800" dirty="0">
              <a:effectLst/>
              <a:latin typeface="Calibri" panose="020F0502020204030204" pitchFamily="34" charset="0"/>
              <a:ea typeface="Calibri" panose="020F0502020204030204" pitchFamily="34" charset="0"/>
            </a:endParaRPr>
          </a:p>
          <a:p>
            <a:r>
              <a:rPr lang="en-CA" sz="1800" dirty="0">
                <a:effectLst/>
                <a:latin typeface="Calibri" panose="020F0502020204030204" pitchFamily="34" charset="0"/>
                <a:ea typeface="Calibri" panose="020F0502020204030204" pitchFamily="34" charset="0"/>
              </a:rPr>
              <a:t>list all the items available under this collection from this link: </a:t>
            </a:r>
            <a:r>
              <a:rPr lang="en-CA" sz="1800" u="sng" dirty="0">
                <a:solidFill>
                  <a:srgbClr val="0563C1"/>
                </a:solidFill>
                <a:effectLst/>
                <a:latin typeface="Calibri" panose="020F0502020204030204" pitchFamily="34" charset="0"/>
                <a:ea typeface="Calibri" panose="020F0502020204030204" pitchFamily="34" charset="0"/>
                <a:hlinkClick r:id="rId3"/>
              </a:rPr>
              <a:t>https://datacube.services.geo.ca/api/collections/monthly-vegetation-parameters-20m-v1/items</a:t>
            </a:r>
            <a:r>
              <a:rPr lang="en-CA" sz="1800" dirty="0">
                <a:effectLst/>
                <a:latin typeface="Calibri" panose="020F0502020204030204" pitchFamily="34" charset="0"/>
                <a:ea typeface="Calibri" panose="020F0502020204030204" pitchFamily="34" charset="0"/>
              </a:rPr>
              <a:t> (24 items)</a:t>
            </a:r>
          </a:p>
          <a:p>
            <a:r>
              <a:rPr lang="en-CA" sz="1800" dirty="0">
                <a:effectLst/>
                <a:latin typeface="Calibri" panose="020F0502020204030204" pitchFamily="34" charset="0"/>
                <a:ea typeface="Calibri" panose="020F0502020204030204" pitchFamily="34" charset="0"/>
              </a:rPr>
              <a:t>Or perform spatial/temporal searches using queries such as the following: </a:t>
            </a:r>
          </a:p>
          <a:p>
            <a:r>
              <a:rPr lang="en-CA" sz="1800" u="sng" dirty="0">
                <a:solidFill>
                  <a:srgbClr val="0563C1"/>
                </a:solidFill>
                <a:effectLst/>
                <a:latin typeface="Calibri" panose="020F0502020204030204" pitchFamily="34" charset="0"/>
                <a:ea typeface="Calibri" panose="020F0502020204030204" pitchFamily="34" charset="0"/>
                <a:hlinkClick r:id="rId4"/>
              </a:rPr>
              <a:t>https://datacube.services.geo.ca/api/search?collections=monthly-vegetation-parameters-20m-v1</a:t>
            </a:r>
            <a:r>
              <a:rPr lang="en-CA" sz="1800" dirty="0">
                <a:effectLst/>
                <a:latin typeface="Calibri" panose="020F0502020204030204" pitchFamily="34" charset="0"/>
                <a:ea typeface="Calibri" panose="020F0502020204030204" pitchFamily="34" charset="0"/>
              </a:rPr>
              <a:t> (entire collection – 24 items)</a:t>
            </a:r>
          </a:p>
          <a:p>
            <a:r>
              <a:rPr lang="en-CA" sz="1800" u="sng" dirty="0">
                <a:solidFill>
                  <a:srgbClr val="0563C1"/>
                </a:solidFill>
                <a:effectLst/>
                <a:latin typeface="Calibri" panose="020F0502020204030204" pitchFamily="34" charset="0"/>
                <a:ea typeface="Calibri" panose="020F0502020204030204" pitchFamily="34" charset="0"/>
                <a:hlinkClick r:id="rId5"/>
              </a:rPr>
              <a:t>https://datacube.services.geo.ca/api/search?collections=monthly-vegetation-parameters-20m-v1&amp;datetime=2019-01-01T00:00:00Z/2019-12-31T00:00:00Z</a:t>
            </a:r>
            <a:r>
              <a:rPr lang="en-CA" sz="1800" dirty="0">
                <a:effectLst/>
                <a:latin typeface="Calibri" panose="020F0502020204030204" pitchFamily="34" charset="0"/>
                <a:ea typeface="Calibri" panose="020F0502020204030204" pitchFamily="34" charset="0"/>
              </a:rPr>
              <a:t> (Year 2019 – 6 items)</a:t>
            </a:r>
          </a:p>
          <a:p>
            <a:endParaRPr lang="en-CA" dirty="0"/>
          </a:p>
        </p:txBody>
      </p:sp>
    </p:spTree>
    <p:extLst>
      <p:ext uri="{BB962C8B-B14F-4D97-AF65-F5344CB8AC3E}">
        <p14:creationId xmlns:p14="http://schemas.microsoft.com/office/powerpoint/2010/main" val="1661366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62242"/>
            <a:ext cx="9144000" cy="4715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000" b="1" dirty="0"/>
              <a:t>The LEAF Toobox and The LEAF Production Tool</a:t>
            </a:r>
            <a:endParaRPr sz="2000" b="1" dirty="0"/>
          </a:p>
        </p:txBody>
      </p:sp>
      <p:sp>
        <p:nvSpPr>
          <p:cNvPr id="55" name="Google Shape;55;p13"/>
          <p:cNvSpPr txBox="1"/>
          <p:nvPr/>
        </p:nvSpPr>
        <p:spPr>
          <a:xfrm>
            <a:off x="524435" y="688576"/>
            <a:ext cx="8210832" cy="4247286"/>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AutoNum type="arabicParenBoth"/>
            </a:pPr>
            <a:r>
              <a:rPr lang="en" sz="1600" dirty="0"/>
              <a:t>Both tools were developed based on the Google Earth Engine (GEE) APIs. The LEAF production tool was craeted by following the ideas implemented in the LEAF Toolbox.</a:t>
            </a:r>
          </a:p>
          <a:p>
            <a:pPr lvl="0" algn="l" rtl="0">
              <a:spcBef>
                <a:spcPts val="0"/>
              </a:spcBef>
              <a:spcAft>
                <a:spcPts val="0"/>
              </a:spcAft>
            </a:pPr>
            <a:endParaRPr lang="en" sz="1600" b="1" dirty="0"/>
          </a:p>
          <a:p>
            <a:pPr lvl="0" algn="l" rtl="0">
              <a:spcBef>
                <a:spcPts val="0"/>
              </a:spcBef>
              <a:spcAft>
                <a:spcPts val="0"/>
              </a:spcAft>
            </a:pPr>
            <a:r>
              <a:rPr lang="en" sz="1600" dirty="0"/>
              <a:t>(2) Different user interface. Graphic user interface vs a parameetr dictionary.</a:t>
            </a:r>
          </a:p>
          <a:p>
            <a:pPr lvl="0" algn="l" rtl="0">
              <a:spcBef>
                <a:spcPts val="0"/>
              </a:spcBef>
              <a:spcAft>
                <a:spcPts val="0"/>
              </a:spcAft>
            </a:pPr>
            <a:endParaRPr lang="en" sz="1600" dirty="0"/>
          </a:p>
          <a:p>
            <a:pPr lvl="0" algn="l" rtl="0">
              <a:spcBef>
                <a:spcPts val="0"/>
              </a:spcBef>
              <a:spcAft>
                <a:spcPts val="0"/>
              </a:spcAft>
            </a:pPr>
            <a:r>
              <a:rPr lang="en" sz="1600" dirty="0"/>
              <a:t>(3) Different output spatial unit. The LEAF toolbox applies the LEAF algorithm to a single scene, while the LEAF production tool applies the LEAF algorithm to a mosaic image.</a:t>
            </a:r>
          </a:p>
          <a:p>
            <a:pPr lvl="0" algn="l" rtl="0">
              <a:spcBef>
                <a:spcPts val="0"/>
              </a:spcBef>
              <a:spcAft>
                <a:spcPts val="0"/>
              </a:spcAft>
            </a:pPr>
            <a:endParaRPr lang="en" sz="1600" b="1" dirty="0"/>
          </a:p>
          <a:p>
            <a:pPr lvl="0" algn="l" rtl="0">
              <a:spcBef>
                <a:spcPts val="0"/>
              </a:spcBef>
              <a:spcAft>
                <a:spcPts val="0"/>
              </a:spcAft>
            </a:pPr>
            <a:r>
              <a:rPr lang="en" sz="1600" dirty="0"/>
              <a:t>(4) Different programming languages. The LEAF Toolbox and the LEAF Production Tool are debveloped using Javascript and python,respectively. The following benefits can be obtained by using GEE Python API:</a:t>
            </a:r>
            <a:endParaRPr sz="2000" dirty="0"/>
          </a:p>
          <a:p>
            <a:pPr marL="719138" lvl="0" indent="-285750" algn="l" rtl="0">
              <a:spcBef>
                <a:spcPts val="0"/>
              </a:spcBef>
              <a:spcAft>
                <a:spcPts val="0"/>
              </a:spcAft>
              <a:buSzPts val="2000"/>
              <a:buFont typeface="Arial" panose="020B0604020202020204" pitchFamily="34" charset="0"/>
              <a:buChar char="•"/>
            </a:pPr>
            <a:r>
              <a:rPr lang="en" sz="1200" dirty="0"/>
              <a:t>Result exporting processes can be fully automated.</a:t>
            </a:r>
          </a:p>
          <a:p>
            <a:pPr marL="719138" lvl="0" indent="-285750" algn="l" rtl="0">
              <a:spcBef>
                <a:spcPts val="0"/>
              </a:spcBef>
              <a:spcAft>
                <a:spcPts val="0"/>
              </a:spcAft>
              <a:buSzPts val="2000"/>
              <a:buFont typeface="Arial" panose="020B0604020202020204" pitchFamily="34" charset="0"/>
              <a:buChar char="•"/>
            </a:pPr>
            <a:r>
              <a:rPr lang="en" sz="1200" dirty="0"/>
              <a:t>Be able to use Google Cloud Service Account so that customized resources can be reserved and utilized.</a:t>
            </a:r>
          </a:p>
          <a:p>
            <a:pPr marL="719138" lvl="0" indent="-285750" algn="l" rtl="0">
              <a:spcBef>
                <a:spcPts val="0"/>
              </a:spcBef>
              <a:spcAft>
                <a:spcPts val="0"/>
              </a:spcAft>
              <a:buSzPts val="2000"/>
              <a:buFont typeface="Arial" panose="020B0604020202020204" pitchFamily="34" charset="0"/>
              <a:buChar char="•"/>
            </a:pPr>
            <a:r>
              <a:rPr lang="en" sz="1200" dirty="0"/>
              <a:t>The status of exporting tasks can be programmingly monitored.</a:t>
            </a:r>
          </a:p>
          <a:p>
            <a:pPr marL="719138" lvl="0" indent="-285750" algn="l" rtl="0">
              <a:spcBef>
                <a:spcPts val="0"/>
              </a:spcBef>
              <a:spcAft>
                <a:spcPts val="0"/>
              </a:spcAft>
              <a:buSzPts val="2000"/>
              <a:buFont typeface="Arial" panose="020B0604020202020204" pitchFamily="34" charset="0"/>
              <a:buChar char="•"/>
            </a:pPr>
            <a:r>
              <a:rPr lang="en" sz="1200" dirty="0"/>
              <a:t>In addition to GEE APIs, standard Python APIs can also be integrated into the development.</a:t>
            </a:r>
          </a:p>
          <a:p>
            <a:pPr marL="719138" lvl="0" indent="-285750" algn="l" rtl="0">
              <a:spcBef>
                <a:spcPts val="0"/>
              </a:spcBef>
              <a:spcAft>
                <a:spcPts val="0"/>
              </a:spcAft>
              <a:buSzPts val="2000"/>
              <a:buFont typeface="Arial" panose="020B0604020202020204" pitchFamily="34" charset="0"/>
              <a:buChar char="•"/>
            </a:pPr>
            <a:r>
              <a:rPr lang="en" sz="1200" dirty="0"/>
              <a:t>Professional IDE (e.g., Visual Studio Code) and Version Control System (e.g., GitHub) can be utilized in software development.  </a:t>
            </a:r>
            <a:endParaRP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canada with red and green squares&#10;&#10;Description automatically generated">
            <a:extLst>
              <a:ext uri="{FF2B5EF4-FFF2-40B4-BE49-F238E27FC236}">
                <a16:creationId xmlns:a16="http://schemas.microsoft.com/office/drawing/2014/main" id="{B9BC43D4-7A09-8829-8768-0BA7AEEB5CEA}"/>
              </a:ext>
            </a:extLst>
          </p:cNvPr>
          <p:cNvPicPr>
            <a:picLocks noChangeAspect="1"/>
          </p:cNvPicPr>
          <p:nvPr/>
        </p:nvPicPr>
        <p:blipFill>
          <a:blip r:embed="rId3"/>
          <a:stretch>
            <a:fillRect/>
          </a:stretch>
        </p:blipFill>
        <p:spPr>
          <a:xfrm>
            <a:off x="813915" y="791996"/>
            <a:ext cx="4672485" cy="4065451"/>
          </a:xfrm>
          <a:prstGeom prst="rect">
            <a:avLst/>
          </a:prstGeom>
        </p:spPr>
      </p:pic>
      <p:sp>
        <p:nvSpPr>
          <p:cNvPr id="5" name="TextBox 4">
            <a:extLst>
              <a:ext uri="{FF2B5EF4-FFF2-40B4-BE49-F238E27FC236}">
                <a16:creationId xmlns:a16="http://schemas.microsoft.com/office/drawing/2014/main" id="{B3AF793C-0BD8-AC09-9B5F-7D843EB2EDBF}"/>
              </a:ext>
            </a:extLst>
          </p:cNvPr>
          <p:cNvSpPr txBox="1"/>
          <p:nvPr/>
        </p:nvSpPr>
        <p:spPr>
          <a:xfrm>
            <a:off x="5736436" y="1053965"/>
            <a:ext cx="2593649" cy="2893100"/>
          </a:xfrm>
          <a:prstGeom prst="rect">
            <a:avLst/>
          </a:prstGeom>
          <a:noFill/>
        </p:spPr>
        <p:txBody>
          <a:bodyPr wrap="square" rtlCol="0">
            <a:spAutoFit/>
          </a:bodyPr>
          <a:lstStyle/>
          <a:p>
            <a:r>
              <a:rPr lang="en-CA" dirty="0"/>
              <a:t>(1) The Canadian landmass is covered by a total of 26 tiles.</a:t>
            </a:r>
          </a:p>
          <a:p>
            <a:endParaRPr lang="en-CA" dirty="0"/>
          </a:p>
          <a:p>
            <a:r>
              <a:rPr lang="en-CA" dirty="0"/>
              <a:t>(2) Each tile covers a ground area of 900 x 900 square kilometers.</a:t>
            </a:r>
          </a:p>
          <a:p>
            <a:endParaRPr lang="en-CA" dirty="0"/>
          </a:p>
          <a:p>
            <a:r>
              <a:rPr lang="en-CA" dirty="0"/>
              <a:t>(3) A product image for a tile at 20m resolution contains 45000x 45000 pixels.</a:t>
            </a:r>
          </a:p>
          <a:p>
            <a:endParaRPr lang="en-CA" dirty="0"/>
          </a:p>
          <a:p>
            <a:r>
              <a:rPr lang="en-CA" dirty="0">
                <a:solidFill>
                  <a:srgbClr val="FF0000"/>
                </a:solidFill>
              </a:rPr>
              <a:t>(4) Customized areas can also be specified for a production </a:t>
            </a:r>
          </a:p>
        </p:txBody>
      </p:sp>
      <p:sp>
        <p:nvSpPr>
          <p:cNvPr id="6" name="TextBox 5">
            <a:extLst>
              <a:ext uri="{FF2B5EF4-FFF2-40B4-BE49-F238E27FC236}">
                <a16:creationId xmlns:a16="http://schemas.microsoft.com/office/drawing/2014/main" id="{AA5A7786-12CF-52D9-CE0C-6AC3C6F4C544}"/>
              </a:ext>
            </a:extLst>
          </p:cNvPr>
          <p:cNvSpPr txBox="1"/>
          <p:nvPr/>
        </p:nvSpPr>
        <p:spPr>
          <a:xfrm>
            <a:off x="1054851" y="271870"/>
            <a:ext cx="7032694" cy="400110"/>
          </a:xfrm>
          <a:prstGeom prst="rect">
            <a:avLst/>
          </a:prstGeom>
          <a:noFill/>
        </p:spPr>
        <p:txBody>
          <a:bodyPr wrap="none" rtlCol="0">
            <a:spAutoFit/>
          </a:bodyPr>
          <a:lstStyle/>
          <a:p>
            <a:r>
              <a:rPr lang="en-CA" sz="2000" b="1" dirty="0"/>
              <a:t>Tile Grid System Used for National Biophysical Mapping</a:t>
            </a:r>
          </a:p>
        </p:txBody>
      </p:sp>
    </p:spTree>
    <p:extLst>
      <p:ext uri="{BB962C8B-B14F-4D97-AF65-F5344CB8AC3E}">
        <p14:creationId xmlns:p14="http://schemas.microsoft.com/office/powerpoint/2010/main" val="3062565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p:nvPr/>
        </p:nvSpPr>
        <p:spPr>
          <a:xfrm>
            <a:off x="7061400" y="1518988"/>
            <a:ext cx="1384500" cy="2353500"/>
          </a:xfrm>
          <a:prstGeom prst="rect">
            <a:avLst/>
          </a:prstGeom>
          <a:solidFill>
            <a:srgbClr val="D6E3B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 name="Google Shape;70;p15"/>
          <p:cNvSpPr/>
          <p:nvPr/>
        </p:nvSpPr>
        <p:spPr>
          <a:xfrm>
            <a:off x="531175" y="1112498"/>
            <a:ext cx="1120500" cy="8334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Trained LEAF ANN</a:t>
            </a:r>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p:txBody>
      </p:sp>
      <p:pic>
        <p:nvPicPr>
          <p:cNvPr id="71" name="Google Shape;71;p15"/>
          <p:cNvPicPr preferRelativeResize="0"/>
          <p:nvPr/>
        </p:nvPicPr>
        <p:blipFill rotWithShape="1">
          <a:blip r:embed="rId3">
            <a:alphaModFix/>
          </a:blip>
          <a:srcRect/>
          <a:stretch/>
        </p:blipFill>
        <p:spPr>
          <a:xfrm>
            <a:off x="667150" y="1406625"/>
            <a:ext cx="852900" cy="490300"/>
          </a:xfrm>
          <a:prstGeom prst="rect">
            <a:avLst/>
          </a:prstGeom>
          <a:noFill/>
          <a:ln>
            <a:noFill/>
          </a:ln>
        </p:spPr>
      </p:pic>
      <p:sp>
        <p:nvSpPr>
          <p:cNvPr id="72" name="Google Shape;72;p15"/>
          <p:cNvSpPr/>
          <p:nvPr/>
        </p:nvSpPr>
        <p:spPr>
          <a:xfrm>
            <a:off x="531175" y="3385776"/>
            <a:ext cx="1120500" cy="8847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 Land Cover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73" name="Google Shape;73;p15" descr="Land Cover Products"/>
          <p:cNvPicPr preferRelativeResize="0"/>
          <p:nvPr/>
        </p:nvPicPr>
        <p:blipFill rotWithShape="1">
          <a:blip r:embed="rId4">
            <a:alphaModFix/>
          </a:blip>
          <a:srcRect/>
          <a:stretch/>
        </p:blipFill>
        <p:spPr>
          <a:xfrm>
            <a:off x="663025" y="3679950"/>
            <a:ext cx="857025" cy="490300"/>
          </a:xfrm>
          <a:prstGeom prst="rect">
            <a:avLst/>
          </a:prstGeom>
          <a:noFill/>
          <a:ln>
            <a:noFill/>
          </a:ln>
        </p:spPr>
      </p:pic>
      <p:sp>
        <p:nvSpPr>
          <p:cNvPr id="74" name="Google Shape;74;p15"/>
          <p:cNvSpPr/>
          <p:nvPr/>
        </p:nvSpPr>
        <p:spPr>
          <a:xfrm>
            <a:off x="2047475" y="2271325"/>
            <a:ext cx="1120500" cy="8088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Composited Image</a:t>
            </a:r>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p:txBody>
      </p:sp>
      <p:pic>
        <p:nvPicPr>
          <p:cNvPr id="75" name="Google Shape;75;p15" descr="Hard Drives Electronics Accessory 2000*2000 transprent Png Free Download -  Electronics Accessory, Hardware, Portable Media Player. - CleanPNG / KissPNG"/>
          <p:cNvPicPr preferRelativeResize="0"/>
          <p:nvPr/>
        </p:nvPicPr>
        <p:blipFill rotWithShape="1">
          <a:blip r:embed="rId5">
            <a:alphaModFix/>
          </a:blip>
          <a:srcRect/>
          <a:stretch/>
        </p:blipFill>
        <p:spPr>
          <a:xfrm>
            <a:off x="7285692" y="3181582"/>
            <a:ext cx="857034" cy="490309"/>
          </a:xfrm>
          <a:prstGeom prst="rect">
            <a:avLst/>
          </a:prstGeom>
          <a:noFill/>
          <a:ln>
            <a:noFill/>
          </a:ln>
        </p:spPr>
      </p:pic>
      <p:sp>
        <p:nvSpPr>
          <p:cNvPr id="76" name="Google Shape;76;p15"/>
          <p:cNvSpPr/>
          <p:nvPr/>
        </p:nvSpPr>
        <p:spPr>
          <a:xfrm>
            <a:off x="531288" y="2246813"/>
            <a:ext cx="1120500" cy="8334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GEE Data Catalog</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77" name="Google Shape;77;p15"/>
          <p:cNvPicPr preferRelativeResize="0"/>
          <p:nvPr/>
        </p:nvPicPr>
        <p:blipFill rotWithShape="1">
          <a:blip r:embed="rId6">
            <a:alphaModFix/>
          </a:blip>
          <a:srcRect/>
          <a:stretch/>
        </p:blipFill>
        <p:spPr>
          <a:xfrm>
            <a:off x="663025" y="2468825"/>
            <a:ext cx="857025" cy="558900"/>
          </a:xfrm>
          <a:prstGeom prst="rect">
            <a:avLst/>
          </a:prstGeom>
          <a:noFill/>
          <a:ln>
            <a:noFill/>
          </a:ln>
        </p:spPr>
      </p:pic>
      <p:pic>
        <p:nvPicPr>
          <p:cNvPr id="78" name="Google Shape;78;p15"/>
          <p:cNvPicPr preferRelativeResize="0"/>
          <p:nvPr/>
        </p:nvPicPr>
        <p:blipFill rotWithShape="1">
          <a:blip r:embed="rId7">
            <a:alphaModFix/>
          </a:blip>
          <a:srcRect/>
          <a:stretch/>
        </p:blipFill>
        <p:spPr>
          <a:xfrm>
            <a:off x="7137026" y="1702381"/>
            <a:ext cx="1233226" cy="637403"/>
          </a:xfrm>
          <a:prstGeom prst="rect">
            <a:avLst/>
          </a:prstGeom>
          <a:noFill/>
          <a:ln>
            <a:noFill/>
          </a:ln>
        </p:spPr>
      </p:pic>
      <p:sp>
        <p:nvSpPr>
          <p:cNvPr id="79" name="Google Shape;79;p15"/>
          <p:cNvSpPr/>
          <p:nvPr/>
        </p:nvSpPr>
        <p:spPr>
          <a:xfrm>
            <a:off x="5145975" y="2786100"/>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latin typeface="Calibri"/>
              <a:ea typeface="Calibri"/>
              <a:cs typeface="Calibri"/>
              <a:sym typeface="Calibri"/>
            </a:endParaRPr>
          </a:p>
          <a:p>
            <a:pPr marL="0" marR="0" lvl="0" indent="0" algn="ctr" rtl="0">
              <a:spcBef>
                <a:spcPts val="0"/>
              </a:spcBef>
              <a:spcAft>
                <a:spcPts val="0"/>
              </a:spcAft>
              <a:buNone/>
            </a:pPr>
            <a:r>
              <a:rPr lang="en" sz="1000" b="1">
                <a:solidFill>
                  <a:srgbClr val="000000"/>
                </a:solidFill>
                <a:latin typeface="Calibri"/>
                <a:ea typeface="Calibri"/>
                <a:cs typeface="Calibri"/>
                <a:sym typeface="Calibri"/>
              </a:rPr>
              <a:t>fCOVER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80" name="Google Shape;80;p15"/>
          <p:cNvPicPr preferRelativeResize="0"/>
          <p:nvPr/>
        </p:nvPicPr>
        <p:blipFill rotWithShape="1">
          <a:blip r:embed="rId8">
            <a:alphaModFix/>
          </a:blip>
          <a:srcRect/>
          <a:stretch/>
        </p:blipFill>
        <p:spPr>
          <a:xfrm>
            <a:off x="5286750" y="3037701"/>
            <a:ext cx="773200" cy="395700"/>
          </a:xfrm>
          <a:prstGeom prst="rect">
            <a:avLst/>
          </a:prstGeom>
          <a:noFill/>
          <a:ln>
            <a:noFill/>
          </a:ln>
        </p:spPr>
      </p:pic>
      <p:sp>
        <p:nvSpPr>
          <p:cNvPr id="81" name="Google Shape;81;p15"/>
          <p:cNvSpPr/>
          <p:nvPr/>
        </p:nvSpPr>
        <p:spPr>
          <a:xfrm>
            <a:off x="5145975" y="1896925"/>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latin typeface="Calibri"/>
              <a:ea typeface="Calibri"/>
              <a:cs typeface="Calibri"/>
              <a:sym typeface="Calibri"/>
            </a:endParaRPr>
          </a:p>
          <a:p>
            <a:pPr marL="0" marR="0" lvl="0" indent="0" algn="ctr" rtl="0">
              <a:spcBef>
                <a:spcPts val="0"/>
              </a:spcBef>
              <a:spcAft>
                <a:spcPts val="0"/>
              </a:spcAft>
              <a:buNone/>
            </a:pPr>
            <a:r>
              <a:rPr lang="en" sz="1000" b="1">
                <a:solidFill>
                  <a:srgbClr val="000000"/>
                </a:solidFill>
                <a:latin typeface="Calibri"/>
                <a:ea typeface="Calibri"/>
                <a:cs typeface="Calibri"/>
                <a:sym typeface="Calibri"/>
              </a:rPr>
              <a:t>LAI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82" name="Google Shape;82;p15"/>
          <p:cNvPicPr preferRelativeResize="0"/>
          <p:nvPr/>
        </p:nvPicPr>
        <p:blipFill rotWithShape="1">
          <a:blip r:embed="rId9">
            <a:alphaModFix/>
          </a:blip>
          <a:srcRect/>
          <a:stretch/>
        </p:blipFill>
        <p:spPr>
          <a:xfrm>
            <a:off x="5277825" y="2145250"/>
            <a:ext cx="773200" cy="395700"/>
          </a:xfrm>
          <a:prstGeom prst="rect">
            <a:avLst/>
          </a:prstGeom>
          <a:noFill/>
          <a:ln>
            <a:noFill/>
          </a:ln>
        </p:spPr>
      </p:pic>
      <p:cxnSp>
        <p:nvCxnSpPr>
          <p:cNvPr id="83" name="Google Shape;83;p15"/>
          <p:cNvCxnSpPr>
            <a:stCxn id="70" idx="3"/>
            <a:endCxn id="84" idx="0"/>
          </p:cNvCxnSpPr>
          <p:nvPr/>
        </p:nvCxnSpPr>
        <p:spPr>
          <a:xfrm>
            <a:off x="1651675" y="1529198"/>
            <a:ext cx="2385600" cy="558900"/>
          </a:xfrm>
          <a:prstGeom prst="bentConnector2">
            <a:avLst/>
          </a:prstGeom>
          <a:noFill/>
          <a:ln w="38100" cap="flat" cmpd="sng">
            <a:solidFill>
              <a:srgbClr val="00B050"/>
            </a:solidFill>
            <a:prstDash val="solid"/>
            <a:round/>
            <a:headEnd type="none" w="sm" len="sm"/>
            <a:tailEnd type="triangle" w="lg" len="lg"/>
          </a:ln>
        </p:spPr>
      </p:cxnSp>
      <p:cxnSp>
        <p:nvCxnSpPr>
          <p:cNvPr id="85" name="Google Shape;85;p15"/>
          <p:cNvCxnSpPr>
            <a:stCxn id="76" idx="3"/>
            <a:endCxn id="74" idx="1"/>
          </p:cNvCxnSpPr>
          <p:nvPr/>
        </p:nvCxnSpPr>
        <p:spPr>
          <a:xfrm>
            <a:off x="1651788" y="2663513"/>
            <a:ext cx="395700" cy="12300"/>
          </a:xfrm>
          <a:prstGeom prst="straightConnector1">
            <a:avLst/>
          </a:prstGeom>
          <a:noFill/>
          <a:ln w="34925" cap="flat" cmpd="sng">
            <a:solidFill>
              <a:srgbClr val="00B050"/>
            </a:solidFill>
            <a:prstDash val="solid"/>
            <a:round/>
            <a:headEnd type="none" w="sm" len="sm"/>
            <a:tailEnd type="triangle" w="lg" len="lg"/>
          </a:ln>
        </p:spPr>
      </p:cxnSp>
      <p:cxnSp>
        <p:nvCxnSpPr>
          <p:cNvPr id="86" name="Google Shape;86;p15"/>
          <p:cNvCxnSpPr/>
          <p:nvPr/>
        </p:nvCxnSpPr>
        <p:spPr>
          <a:xfrm>
            <a:off x="3168202" y="2688035"/>
            <a:ext cx="461400" cy="0"/>
          </a:xfrm>
          <a:prstGeom prst="straightConnector1">
            <a:avLst/>
          </a:prstGeom>
          <a:noFill/>
          <a:ln w="34925" cap="flat" cmpd="sng">
            <a:solidFill>
              <a:srgbClr val="00B050"/>
            </a:solidFill>
            <a:prstDash val="solid"/>
            <a:round/>
            <a:headEnd type="none" w="sm" len="sm"/>
            <a:tailEnd type="triangle" w="lg" len="lg"/>
          </a:ln>
        </p:spPr>
      </p:cxnSp>
      <p:cxnSp>
        <p:nvCxnSpPr>
          <p:cNvPr id="87" name="Google Shape;87;p15"/>
          <p:cNvCxnSpPr>
            <a:stCxn id="72" idx="3"/>
            <a:endCxn id="84" idx="2"/>
          </p:cNvCxnSpPr>
          <p:nvPr/>
        </p:nvCxnSpPr>
        <p:spPr>
          <a:xfrm rot="10800000" flipH="1">
            <a:off x="1651675" y="3238926"/>
            <a:ext cx="2385600" cy="589200"/>
          </a:xfrm>
          <a:prstGeom prst="bentConnector2">
            <a:avLst/>
          </a:prstGeom>
          <a:noFill/>
          <a:ln w="38100" cap="flat" cmpd="sng">
            <a:solidFill>
              <a:srgbClr val="00B050"/>
            </a:solidFill>
            <a:prstDash val="solid"/>
            <a:round/>
            <a:headEnd type="none" w="sm" len="sm"/>
            <a:tailEnd type="triangle" w="lg" len="lg"/>
          </a:ln>
        </p:spPr>
      </p:cxnSp>
      <p:cxnSp>
        <p:nvCxnSpPr>
          <p:cNvPr id="88" name="Google Shape;88;p15"/>
          <p:cNvCxnSpPr>
            <a:stCxn id="84" idx="3"/>
            <a:endCxn id="81" idx="1"/>
          </p:cNvCxnSpPr>
          <p:nvPr/>
        </p:nvCxnSpPr>
        <p:spPr>
          <a:xfrm rot="10800000" flipH="1">
            <a:off x="4465825" y="2267821"/>
            <a:ext cx="680100" cy="3957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89" name="Google Shape;89;p15"/>
          <p:cNvCxnSpPr>
            <a:stCxn id="84" idx="3"/>
            <a:endCxn id="79" idx="1"/>
          </p:cNvCxnSpPr>
          <p:nvPr/>
        </p:nvCxnSpPr>
        <p:spPr>
          <a:xfrm>
            <a:off x="4465825" y="2663521"/>
            <a:ext cx="680100" cy="4935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90" name="Google Shape;90;p15"/>
          <p:cNvCxnSpPr>
            <a:stCxn id="81" idx="3"/>
            <a:endCxn id="69" idx="1"/>
          </p:cNvCxnSpPr>
          <p:nvPr/>
        </p:nvCxnSpPr>
        <p:spPr>
          <a:xfrm>
            <a:off x="6200775" y="2267875"/>
            <a:ext cx="860700" cy="427800"/>
          </a:xfrm>
          <a:prstGeom prst="bentConnector3">
            <a:avLst>
              <a:gd name="adj1" fmla="val 49996"/>
            </a:avLst>
          </a:prstGeom>
          <a:noFill/>
          <a:ln w="38100" cap="flat" cmpd="sng">
            <a:solidFill>
              <a:srgbClr val="00B050"/>
            </a:solidFill>
            <a:prstDash val="solid"/>
            <a:round/>
            <a:headEnd type="none" w="sm" len="sm"/>
            <a:tailEnd type="triangle" w="lg" len="lg"/>
          </a:ln>
        </p:spPr>
      </p:cxnSp>
      <p:cxnSp>
        <p:nvCxnSpPr>
          <p:cNvPr id="91" name="Google Shape;91;p15"/>
          <p:cNvCxnSpPr>
            <a:stCxn id="79" idx="3"/>
            <a:endCxn id="69" idx="1"/>
          </p:cNvCxnSpPr>
          <p:nvPr/>
        </p:nvCxnSpPr>
        <p:spPr>
          <a:xfrm rot="10800000" flipH="1">
            <a:off x="6200775" y="2695650"/>
            <a:ext cx="860700" cy="461400"/>
          </a:xfrm>
          <a:prstGeom prst="bentConnector3">
            <a:avLst>
              <a:gd name="adj1" fmla="val 49996"/>
            </a:avLst>
          </a:prstGeom>
          <a:noFill/>
          <a:ln w="38100" cap="flat" cmpd="sng">
            <a:solidFill>
              <a:srgbClr val="00B050"/>
            </a:solidFill>
            <a:prstDash val="solid"/>
            <a:round/>
            <a:headEnd type="none" w="sm" len="sm"/>
            <a:tailEnd type="triangle" w="lg" len="lg"/>
          </a:ln>
        </p:spPr>
      </p:cxnSp>
      <p:sp>
        <p:nvSpPr>
          <p:cNvPr id="92" name="Google Shape;92;p15"/>
          <p:cNvSpPr/>
          <p:nvPr/>
        </p:nvSpPr>
        <p:spPr>
          <a:xfrm>
            <a:off x="7405725" y="2339775"/>
            <a:ext cx="191400" cy="833400"/>
          </a:xfrm>
          <a:prstGeom prst="downArrow">
            <a:avLst>
              <a:gd name="adj1" fmla="val 50000"/>
              <a:gd name="adj2" fmla="val 50000"/>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3" name="Google Shape;93;p15"/>
          <p:cNvSpPr txBox="1"/>
          <p:nvPr/>
        </p:nvSpPr>
        <p:spPr>
          <a:xfrm>
            <a:off x="531300" y="383575"/>
            <a:ext cx="7914600" cy="477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500" b="1" dirty="0">
                <a:solidFill>
                  <a:srgbClr val="000000"/>
                </a:solidFill>
                <a:latin typeface="Calibri"/>
                <a:ea typeface="Calibri"/>
                <a:cs typeface="Calibri"/>
                <a:sym typeface="Calibri"/>
              </a:rPr>
              <a:t>Flowchart of the GEE LEAF Production Tool</a:t>
            </a:r>
            <a:endParaRPr sz="2500" b="1" dirty="0">
              <a:solidFill>
                <a:srgbClr val="000000"/>
              </a:solidFill>
              <a:latin typeface="Calibri"/>
              <a:ea typeface="Calibri"/>
              <a:cs typeface="Calibri"/>
              <a:sym typeface="Calibri"/>
            </a:endParaRPr>
          </a:p>
        </p:txBody>
      </p:sp>
      <p:sp>
        <p:nvSpPr>
          <p:cNvPr id="94" name="Google Shape;94;p15"/>
          <p:cNvSpPr/>
          <p:nvPr/>
        </p:nvSpPr>
        <p:spPr>
          <a:xfrm>
            <a:off x="5145975" y="1007750"/>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5" name="Google Shape;95;p15"/>
          <p:cNvSpPr/>
          <p:nvPr/>
        </p:nvSpPr>
        <p:spPr>
          <a:xfrm>
            <a:off x="5153775" y="3667301"/>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dirty="0">
              <a:latin typeface="Calibri"/>
              <a:ea typeface="Calibri"/>
              <a:cs typeface="Calibri"/>
              <a:sym typeface="Calibri"/>
            </a:endParaRPr>
          </a:p>
          <a:p>
            <a:pPr marL="0" marR="0" lvl="0" indent="0" algn="ctr" rtl="0">
              <a:spcBef>
                <a:spcPts val="0"/>
              </a:spcBef>
              <a:spcAft>
                <a:spcPts val="0"/>
              </a:spcAft>
              <a:buNone/>
            </a:pPr>
            <a:r>
              <a:rPr lang="en" sz="1000" b="1" dirty="0">
                <a:solidFill>
                  <a:srgbClr val="000000"/>
                </a:solidFill>
                <a:latin typeface="Calibri"/>
                <a:ea typeface="Calibri"/>
                <a:cs typeface="Calibri"/>
                <a:sym typeface="Calibri"/>
              </a:rPr>
              <a:t>fAPAR Map</a:t>
            </a:r>
            <a:endParaRPr sz="1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pic>
        <p:nvPicPr>
          <p:cNvPr id="96" name="Google Shape;96;p15"/>
          <p:cNvPicPr preferRelativeResize="0"/>
          <p:nvPr/>
        </p:nvPicPr>
        <p:blipFill rotWithShape="1">
          <a:blip r:embed="rId10">
            <a:alphaModFix/>
          </a:blip>
          <a:srcRect/>
          <a:stretch/>
        </p:blipFill>
        <p:spPr>
          <a:xfrm>
            <a:off x="5295038" y="1284975"/>
            <a:ext cx="756625" cy="363525"/>
          </a:xfrm>
          <a:prstGeom prst="rect">
            <a:avLst/>
          </a:prstGeom>
          <a:noFill/>
          <a:ln>
            <a:noFill/>
          </a:ln>
        </p:spPr>
      </p:pic>
      <p:pic>
        <p:nvPicPr>
          <p:cNvPr id="97" name="Google Shape;97;p15"/>
          <p:cNvPicPr preferRelativeResize="0"/>
          <p:nvPr/>
        </p:nvPicPr>
        <p:blipFill rotWithShape="1">
          <a:blip r:embed="rId11">
            <a:alphaModFix/>
          </a:blip>
          <a:srcRect/>
          <a:stretch/>
        </p:blipFill>
        <p:spPr>
          <a:xfrm>
            <a:off x="5294550" y="3930125"/>
            <a:ext cx="773200" cy="395700"/>
          </a:xfrm>
          <a:prstGeom prst="rect">
            <a:avLst/>
          </a:prstGeom>
          <a:noFill/>
          <a:ln>
            <a:noFill/>
          </a:ln>
        </p:spPr>
      </p:pic>
      <p:cxnSp>
        <p:nvCxnSpPr>
          <p:cNvPr id="98" name="Google Shape;98;p15"/>
          <p:cNvCxnSpPr>
            <a:stCxn id="84" idx="3"/>
            <a:endCxn id="95" idx="1"/>
          </p:cNvCxnSpPr>
          <p:nvPr/>
        </p:nvCxnSpPr>
        <p:spPr>
          <a:xfrm>
            <a:off x="4465825" y="2663521"/>
            <a:ext cx="687900" cy="1374600"/>
          </a:xfrm>
          <a:prstGeom prst="bentConnector3">
            <a:avLst>
              <a:gd name="adj1" fmla="val 34667"/>
            </a:avLst>
          </a:prstGeom>
          <a:noFill/>
          <a:ln w="38100" cap="flat" cmpd="sng">
            <a:solidFill>
              <a:srgbClr val="00B050"/>
            </a:solidFill>
            <a:prstDash val="solid"/>
            <a:round/>
            <a:headEnd type="none" w="sm" len="sm"/>
            <a:tailEnd type="triangle" w="lg" len="lg"/>
          </a:ln>
        </p:spPr>
      </p:cxnSp>
      <p:cxnSp>
        <p:nvCxnSpPr>
          <p:cNvPr id="99" name="Google Shape;99;p15"/>
          <p:cNvCxnSpPr>
            <a:stCxn id="84" idx="3"/>
            <a:endCxn id="94" idx="1"/>
          </p:cNvCxnSpPr>
          <p:nvPr/>
        </p:nvCxnSpPr>
        <p:spPr>
          <a:xfrm rot="10800000" flipH="1">
            <a:off x="4465825" y="1378621"/>
            <a:ext cx="680100" cy="12849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100" name="Google Shape;100;p15"/>
          <p:cNvCxnSpPr>
            <a:stCxn id="94" idx="3"/>
            <a:endCxn id="69" idx="1"/>
          </p:cNvCxnSpPr>
          <p:nvPr/>
        </p:nvCxnSpPr>
        <p:spPr>
          <a:xfrm>
            <a:off x="6200775" y="1378700"/>
            <a:ext cx="860700" cy="1317000"/>
          </a:xfrm>
          <a:prstGeom prst="bentConnector3">
            <a:avLst>
              <a:gd name="adj1" fmla="val 49996"/>
            </a:avLst>
          </a:prstGeom>
          <a:noFill/>
          <a:ln w="38100" cap="flat" cmpd="sng">
            <a:solidFill>
              <a:srgbClr val="00B050"/>
            </a:solidFill>
            <a:prstDash val="solid"/>
            <a:round/>
            <a:headEnd type="none" w="sm" len="sm"/>
            <a:tailEnd type="triangle" w="lg" len="lg"/>
          </a:ln>
        </p:spPr>
      </p:cxnSp>
      <p:cxnSp>
        <p:nvCxnSpPr>
          <p:cNvPr id="101" name="Google Shape;101;p15"/>
          <p:cNvCxnSpPr>
            <a:stCxn id="95" idx="3"/>
            <a:endCxn id="69" idx="1"/>
          </p:cNvCxnSpPr>
          <p:nvPr/>
        </p:nvCxnSpPr>
        <p:spPr>
          <a:xfrm rot="10800000" flipH="1">
            <a:off x="6208575" y="2695751"/>
            <a:ext cx="852900" cy="1342500"/>
          </a:xfrm>
          <a:prstGeom prst="bentConnector3">
            <a:avLst>
              <a:gd name="adj1" fmla="val 49996"/>
            </a:avLst>
          </a:prstGeom>
          <a:noFill/>
          <a:ln w="38100" cap="flat" cmpd="sng">
            <a:solidFill>
              <a:srgbClr val="00B050"/>
            </a:solidFill>
            <a:prstDash val="solid"/>
            <a:round/>
            <a:headEnd type="none" w="sm" len="sm"/>
            <a:tailEnd type="triangle" w="lg" len="lg"/>
          </a:ln>
        </p:spPr>
      </p:cxnSp>
      <p:pic>
        <p:nvPicPr>
          <p:cNvPr id="102" name="Google Shape;102;p15"/>
          <p:cNvPicPr preferRelativeResize="0"/>
          <p:nvPr/>
        </p:nvPicPr>
        <p:blipFill rotWithShape="1">
          <a:blip r:embed="rId12">
            <a:alphaModFix/>
          </a:blip>
          <a:srcRect/>
          <a:stretch/>
        </p:blipFill>
        <p:spPr>
          <a:xfrm>
            <a:off x="2172025" y="2450975"/>
            <a:ext cx="860700" cy="558900"/>
          </a:xfrm>
          <a:prstGeom prst="rect">
            <a:avLst/>
          </a:prstGeom>
          <a:noFill/>
          <a:ln>
            <a:noFill/>
          </a:ln>
        </p:spPr>
      </p:pic>
      <p:pic>
        <p:nvPicPr>
          <p:cNvPr id="84" name="Google Shape;84;p15"/>
          <p:cNvPicPr preferRelativeResize="0"/>
          <p:nvPr/>
        </p:nvPicPr>
        <p:blipFill>
          <a:blip r:embed="rId13">
            <a:alphaModFix/>
          </a:blip>
          <a:stretch>
            <a:fillRect/>
          </a:stretch>
        </p:blipFill>
        <p:spPr>
          <a:xfrm>
            <a:off x="3608800" y="2088213"/>
            <a:ext cx="857025" cy="1150617"/>
          </a:xfrm>
          <a:prstGeom prst="rect">
            <a:avLst/>
          </a:prstGeom>
          <a:noFill/>
          <a:ln>
            <a:noFill/>
          </a:ln>
        </p:spPr>
      </p:pic>
      <p:sp>
        <p:nvSpPr>
          <p:cNvPr id="103" name="Google Shape;103;p15"/>
          <p:cNvSpPr txBox="1"/>
          <p:nvPr/>
        </p:nvSpPr>
        <p:spPr>
          <a:xfrm>
            <a:off x="5145975" y="1005350"/>
            <a:ext cx="1054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Albedo Map</a:t>
            </a:r>
            <a:endParaRPr sz="1000" b="1"/>
          </a:p>
        </p:txBody>
      </p:sp>
      <p:sp>
        <p:nvSpPr>
          <p:cNvPr id="104" name="Google Shape;104;p15"/>
          <p:cNvSpPr/>
          <p:nvPr/>
        </p:nvSpPr>
        <p:spPr>
          <a:xfrm>
            <a:off x="7865775" y="2339775"/>
            <a:ext cx="191400" cy="833400"/>
          </a:xfrm>
          <a:prstGeom prst="downArrow">
            <a:avLst>
              <a:gd name="adj1" fmla="val 50000"/>
              <a:gd name="adj2" fmla="val 50000"/>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25106" y="279037"/>
            <a:ext cx="78937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Environments for developing the GEE LEAF Production Tool</a:t>
            </a:r>
            <a:endParaRPr sz="2000" b="1" dirty="0"/>
          </a:p>
        </p:txBody>
      </p:sp>
      <p:pic>
        <p:nvPicPr>
          <p:cNvPr id="61" name="Google Shape;61;p14"/>
          <p:cNvPicPr preferRelativeResize="0"/>
          <p:nvPr/>
        </p:nvPicPr>
        <p:blipFill>
          <a:blip r:embed="rId3">
            <a:alphaModFix/>
          </a:blip>
          <a:stretch>
            <a:fillRect/>
          </a:stretch>
        </p:blipFill>
        <p:spPr>
          <a:xfrm>
            <a:off x="649747" y="959738"/>
            <a:ext cx="2843101" cy="3224025"/>
          </a:xfrm>
          <a:prstGeom prst="rect">
            <a:avLst/>
          </a:prstGeom>
          <a:noFill/>
          <a:ln>
            <a:noFill/>
          </a:ln>
        </p:spPr>
      </p:pic>
      <p:sp>
        <p:nvSpPr>
          <p:cNvPr id="64" name="Google Shape;64;p14"/>
          <p:cNvSpPr txBox="1"/>
          <p:nvPr/>
        </p:nvSpPr>
        <p:spPr>
          <a:xfrm>
            <a:off x="508544" y="4190451"/>
            <a:ext cx="7956536"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t>          Module development with VS Code                     Execution with Jupyter Notebook                          Backup with GitHub</a:t>
            </a:r>
            <a:endParaRPr sz="1000" b="1" dirty="0"/>
          </a:p>
        </p:txBody>
      </p:sp>
      <p:pic>
        <p:nvPicPr>
          <p:cNvPr id="3" name="Picture 2">
            <a:extLst>
              <a:ext uri="{FF2B5EF4-FFF2-40B4-BE49-F238E27FC236}">
                <a16:creationId xmlns:a16="http://schemas.microsoft.com/office/drawing/2014/main" id="{9BBB007E-C3E2-20E1-49E8-AD9EA1D0DAAF}"/>
              </a:ext>
            </a:extLst>
          </p:cNvPr>
          <p:cNvPicPr>
            <a:picLocks noChangeAspect="1"/>
          </p:cNvPicPr>
          <p:nvPr/>
        </p:nvPicPr>
        <p:blipFill>
          <a:blip r:embed="rId4"/>
          <a:stretch>
            <a:fillRect/>
          </a:stretch>
        </p:blipFill>
        <p:spPr>
          <a:xfrm>
            <a:off x="6151791" y="949706"/>
            <a:ext cx="2298619" cy="3237401"/>
          </a:xfrm>
          <a:prstGeom prst="rect">
            <a:avLst/>
          </a:prstGeom>
        </p:spPr>
      </p:pic>
      <p:pic>
        <p:nvPicPr>
          <p:cNvPr id="5" name="Picture 4">
            <a:extLst>
              <a:ext uri="{FF2B5EF4-FFF2-40B4-BE49-F238E27FC236}">
                <a16:creationId xmlns:a16="http://schemas.microsoft.com/office/drawing/2014/main" id="{277E7DFC-FAEF-B25E-DDB6-493A613000B3}"/>
              </a:ext>
            </a:extLst>
          </p:cNvPr>
          <p:cNvPicPr>
            <a:picLocks noChangeAspect="1"/>
          </p:cNvPicPr>
          <p:nvPr/>
        </p:nvPicPr>
        <p:blipFill>
          <a:blip r:embed="rId5"/>
          <a:stretch>
            <a:fillRect/>
          </a:stretch>
        </p:blipFill>
        <p:spPr>
          <a:xfrm>
            <a:off x="3673010" y="953049"/>
            <a:ext cx="2298619" cy="32374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1AF-C852-29B8-8379-3DAFDA5E7C08}"/>
              </a:ext>
            </a:extLst>
          </p:cNvPr>
          <p:cNvSpPr>
            <a:spLocks noGrp="1"/>
          </p:cNvSpPr>
          <p:nvPr>
            <p:ph type="title"/>
          </p:nvPr>
        </p:nvSpPr>
        <p:spPr>
          <a:xfrm>
            <a:off x="311700" y="177896"/>
            <a:ext cx="8520600" cy="762189"/>
          </a:xfrm>
        </p:spPr>
        <p:txBody>
          <a:bodyPr>
            <a:normAutofit/>
          </a:bodyPr>
          <a:lstStyle/>
          <a:p>
            <a:pPr algn="ctr"/>
            <a:r>
              <a:rPr lang="en-CA" sz="2000" b="1" dirty="0"/>
              <a:t>Public GitHub Repository for the GEE LEAF Production Tool </a:t>
            </a:r>
            <a:br>
              <a:rPr lang="en-CA" dirty="0"/>
            </a:br>
            <a:r>
              <a:rPr lang="en-CA" sz="1800" dirty="0"/>
              <a:t>(</a:t>
            </a:r>
            <a:r>
              <a:rPr lang="en-CA" sz="1800" dirty="0">
                <a:hlinkClick r:id="rId3"/>
              </a:rPr>
              <a:t>https://github.com/fqqlsun/LEAF_production</a:t>
            </a:r>
            <a:r>
              <a:rPr lang="en-CA" sz="1800" dirty="0"/>
              <a:t>)</a:t>
            </a:r>
          </a:p>
        </p:txBody>
      </p:sp>
      <p:pic>
        <p:nvPicPr>
          <p:cNvPr id="5" name="Picture 4">
            <a:extLst>
              <a:ext uri="{FF2B5EF4-FFF2-40B4-BE49-F238E27FC236}">
                <a16:creationId xmlns:a16="http://schemas.microsoft.com/office/drawing/2014/main" id="{1C270EFD-9F89-B3F6-B224-6FA8C4AEABBE}"/>
              </a:ext>
            </a:extLst>
          </p:cNvPr>
          <p:cNvPicPr>
            <a:picLocks noChangeAspect="1"/>
          </p:cNvPicPr>
          <p:nvPr/>
        </p:nvPicPr>
        <p:blipFill>
          <a:blip r:embed="rId4"/>
          <a:stretch>
            <a:fillRect/>
          </a:stretch>
        </p:blipFill>
        <p:spPr>
          <a:xfrm>
            <a:off x="404169" y="1136578"/>
            <a:ext cx="4930893" cy="3461107"/>
          </a:xfrm>
          <a:prstGeom prst="rect">
            <a:avLst/>
          </a:prstGeom>
        </p:spPr>
      </p:pic>
      <p:pic>
        <p:nvPicPr>
          <p:cNvPr id="9" name="Picture 8">
            <a:extLst>
              <a:ext uri="{FF2B5EF4-FFF2-40B4-BE49-F238E27FC236}">
                <a16:creationId xmlns:a16="http://schemas.microsoft.com/office/drawing/2014/main" id="{5FC627B0-E546-F5BE-CC00-FD583B87413F}"/>
              </a:ext>
            </a:extLst>
          </p:cNvPr>
          <p:cNvPicPr>
            <a:picLocks noChangeAspect="1"/>
          </p:cNvPicPr>
          <p:nvPr/>
        </p:nvPicPr>
        <p:blipFill>
          <a:blip r:embed="rId5"/>
          <a:stretch>
            <a:fillRect/>
          </a:stretch>
        </p:blipFill>
        <p:spPr>
          <a:xfrm>
            <a:off x="5399422" y="933022"/>
            <a:ext cx="3258215" cy="4017195"/>
          </a:xfrm>
          <a:prstGeom prst="rect">
            <a:avLst/>
          </a:prstGeom>
        </p:spPr>
      </p:pic>
    </p:spTree>
    <p:extLst>
      <p:ext uri="{BB962C8B-B14F-4D97-AF65-F5344CB8AC3E}">
        <p14:creationId xmlns:p14="http://schemas.microsoft.com/office/powerpoint/2010/main" val="3044120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p:nvPr/>
        </p:nvSpPr>
        <p:spPr>
          <a:xfrm>
            <a:off x="1126950" y="191452"/>
            <a:ext cx="6890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t>User Guide and Software Architecture</a:t>
            </a:r>
            <a:endParaRPr sz="1600" b="1" dirty="0"/>
          </a:p>
        </p:txBody>
      </p:sp>
      <p:pic>
        <p:nvPicPr>
          <p:cNvPr id="110" name="Google Shape;110;p16"/>
          <p:cNvPicPr preferRelativeResize="0"/>
          <p:nvPr/>
        </p:nvPicPr>
        <p:blipFill>
          <a:blip r:embed="rId3">
            <a:alphaModFix/>
          </a:blip>
          <a:stretch>
            <a:fillRect/>
          </a:stretch>
        </p:blipFill>
        <p:spPr>
          <a:xfrm>
            <a:off x="3511685" y="792802"/>
            <a:ext cx="5092429" cy="4027921"/>
          </a:xfrm>
          <a:prstGeom prst="rect">
            <a:avLst/>
          </a:prstGeom>
          <a:noFill/>
          <a:ln>
            <a:noFill/>
          </a:ln>
        </p:spPr>
      </p:pic>
      <p:pic>
        <p:nvPicPr>
          <p:cNvPr id="3" name="Picture 2">
            <a:extLst>
              <a:ext uri="{FF2B5EF4-FFF2-40B4-BE49-F238E27FC236}">
                <a16:creationId xmlns:a16="http://schemas.microsoft.com/office/drawing/2014/main" id="{95D659D5-199A-6838-261D-C3108D9FDC3E}"/>
              </a:ext>
            </a:extLst>
          </p:cNvPr>
          <p:cNvPicPr>
            <a:picLocks noChangeAspect="1"/>
          </p:cNvPicPr>
          <p:nvPr/>
        </p:nvPicPr>
        <p:blipFill>
          <a:blip r:embed="rId4"/>
          <a:stretch>
            <a:fillRect/>
          </a:stretch>
        </p:blipFill>
        <p:spPr>
          <a:xfrm>
            <a:off x="638490" y="792803"/>
            <a:ext cx="2618448" cy="40279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6539-971C-DD51-3125-D55F4E5F88F3}"/>
              </a:ext>
            </a:extLst>
          </p:cNvPr>
          <p:cNvSpPr>
            <a:spLocks noGrp="1"/>
          </p:cNvSpPr>
          <p:nvPr>
            <p:ph type="title"/>
          </p:nvPr>
        </p:nvSpPr>
        <p:spPr>
          <a:xfrm>
            <a:off x="339843" y="325950"/>
            <a:ext cx="8464313" cy="427964"/>
          </a:xfrm>
        </p:spPr>
        <p:txBody>
          <a:bodyPr>
            <a:normAutofit fontScale="90000"/>
          </a:bodyPr>
          <a:lstStyle/>
          <a:p>
            <a:r>
              <a:rPr lang="en-CA" sz="2000" b="1" dirty="0"/>
              <a:t>Execution of the GEE LEAF Production Tool</a:t>
            </a:r>
          </a:p>
        </p:txBody>
      </p:sp>
      <p:sp>
        <p:nvSpPr>
          <p:cNvPr id="5" name="TextBox 4">
            <a:extLst>
              <a:ext uri="{FF2B5EF4-FFF2-40B4-BE49-F238E27FC236}">
                <a16:creationId xmlns:a16="http://schemas.microsoft.com/office/drawing/2014/main" id="{BF5A594C-B98E-BEB9-FF09-52D63E1F7F48}"/>
              </a:ext>
            </a:extLst>
          </p:cNvPr>
          <p:cNvSpPr txBox="1"/>
          <p:nvPr/>
        </p:nvSpPr>
        <p:spPr>
          <a:xfrm>
            <a:off x="361551" y="819307"/>
            <a:ext cx="8420895" cy="738664"/>
          </a:xfrm>
          <a:prstGeom prst="rect">
            <a:avLst/>
          </a:prstGeom>
          <a:noFill/>
        </p:spPr>
        <p:txBody>
          <a:bodyPr wrap="none" rtlCol="0">
            <a:spAutoFit/>
          </a:bodyPr>
          <a:lstStyle/>
          <a:p>
            <a:r>
              <a:rPr lang="en-CA" dirty="0">
                <a:solidFill>
                  <a:schemeClr val="tx1"/>
                </a:solidFill>
              </a:rPr>
              <a:t>The notebook for running the LEAF production tool includes a dictionary that enables users to specify all</a:t>
            </a:r>
          </a:p>
          <a:p>
            <a:r>
              <a:rPr lang="en-CA" dirty="0">
                <a:solidFill>
                  <a:schemeClr val="tx1"/>
                </a:solidFill>
              </a:rPr>
              <a:t>the necessary parameters. With this dictionary, the execution of the LEAF production tool becomes </a:t>
            </a:r>
          </a:p>
          <a:p>
            <a:r>
              <a:rPr lang="en-CA" b="1" dirty="0">
                <a:solidFill>
                  <a:schemeClr val="tx1"/>
                </a:solidFill>
              </a:rPr>
              <a:t>straightforward</a:t>
            </a:r>
            <a:r>
              <a:rPr lang="en-CA" dirty="0">
                <a:solidFill>
                  <a:schemeClr val="tx1"/>
                </a:solidFill>
              </a:rPr>
              <a:t> and </a:t>
            </a:r>
            <a:r>
              <a:rPr lang="en-CA" b="1" dirty="0">
                <a:solidFill>
                  <a:schemeClr val="tx1"/>
                </a:solidFill>
              </a:rPr>
              <a:t>highly flexible</a:t>
            </a:r>
            <a:r>
              <a:rPr lang="en-CA" dirty="0">
                <a:solidFill>
                  <a:schemeClr val="tx1"/>
                </a:solidFill>
              </a:rPr>
              <a:t>. </a:t>
            </a:r>
          </a:p>
        </p:txBody>
      </p:sp>
      <p:sp>
        <p:nvSpPr>
          <p:cNvPr id="6" name="TextBox 5">
            <a:extLst>
              <a:ext uri="{FF2B5EF4-FFF2-40B4-BE49-F238E27FC236}">
                <a16:creationId xmlns:a16="http://schemas.microsoft.com/office/drawing/2014/main" id="{8C6F6DC2-688D-50D4-40AC-DF217A5D6D91}"/>
              </a:ext>
            </a:extLst>
          </p:cNvPr>
          <p:cNvSpPr txBox="1"/>
          <p:nvPr/>
        </p:nvSpPr>
        <p:spPr>
          <a:xfrm>
            <a:off x="379816" y="3514093"/>
            <a:ext cx="8312727" cy="1384995"/>
          </a:xfrm>
          <a:prstGeom prst="rect">
            <a:avLst/>
          </a:prstGeom>
          <a:noFill/>
        </p:spPr>
        <p:txBody>
          <a:bodyPr wrap="square" rtlCol="0">
            <a:spAutoFit/>
          </a:bodyPr>
          <a:lstStyle/>
          <a:p>
            <a:r>
              <a:rPr lang="en-CA" dirty="0"/>
              <a:t>There are three parameters (marked with blue box) accept lists of values. By using different combinations of the three lists, various production scenarios can be implemented. </a:t>
            </a:r>
          </a:p>
          <a:p>
            <a:endParaRPr lang="en-CA" dirty="0"/>
          </a:p>
          <a:p>
            <a:r>
              <a:rPr lang="en-CA" dirty="0"/>
              <a:t>For instance:</a:t>
            </a:r>
          </a:p>
          <a:p>
            <a:r>
              <a:rPr lang="en-CA" dirty="0">
                <a:solidFill>
                  <a:schemeClr val="accent1"/>
                </a:solidFill>
              </a:rPr>
              <a:t>‘months’: [5,6,7,8,9,10], ‘</a:t>
            </a:r>
            <a:r>
              <a:rPr lang="en-CA" dirty="0" err="1">
                <a:solidFill>
                  <a:schemeClr val="accent1"/>
                </a:solidFill>
              </a:rPr>
              <a:t>tile_names</a:t>
            </a:r>
            <a:r>
              <a:rPr lang="en-CA" dirty="0">
                <a:solidFill>
                  <a:schemeClr val="accent1"/>
                </a:solidFill>
              </a:rPr>
              <a:t>’: [‘tile55’], ‘</a:t>
            </a:r>
            <a:r>
              <a:rPr lang="en-CA" dirty="0" err="1">
                <a:solidFill>
                  <a:schemeClr val="accent1"/>
                </a:solidFill>
              </a:rPr>
              <a:t>prod_names</a:t>
            </a:r>
            <a:r>
              <a:rPr lang="en-CA" dirty="0">
                <a:solidFill>
                  <a:schemeClr val="accent1"/>
                </a:solidFill>
              </a:rPr>
              <a:t>’: [‘LAI’, ‘</a:t>
            </a:r>
            <a:r>
              <a:rPr lang="en-CA" dirty="0" err="1">
                <a:solidFill>
                  <a:schemeClr val="accent1"/>
                </a:solidFill>
              </a:rPr>
              <a:t>fAPAR</a:t>
            </a:r>
            <a:r>
              <a:rPr lang="en-CA" dirty="0">
                <a:solidFill>
                  <a:schemeClr val="accent1"/>
                </a:solidFill>
              </a:rPr>
              <a:t>’, ‘</a:t>
            </a:r>
            <a:r>
              <a:rPr lang="en-CA" dirty="0" err="1">
                <a:solidFill>
                  <a:schemeClr val="accent1"/>
                </a:solidFill>
              </a:rPr>
              <a:t>fCOVER</a:t>
            </a:r>
            <a:r>
              <a:rPr lang="en-CA" dirty="0">
                <a:solidFill>
                  <a:schemeClr val="accent1"/>
                </a:solidFill>
              </a:rPr>
              <a:t>’] </a:t>
            </a:r>
          </a:p>
          <a:p>
            <a:r>
              <a:rPr lang="en-CA" dirty="0">
                <a:solidFill>
                  <a:schemeClr val="accent1"/>
                </a:solidFill>
              </a:rPr>
              <a:t>‘months’: [5,6,7,8,9,10], ‘</a:t>
            </a:r>
            <a:r>
              <a:rPr lang="en-CA" dirty="0" err="1">
                <a:solidFill>
                  <a:schemeClr val="accent1"/>
                </a:solidFill>
              </a:rPr>
              <a:t>tile_names</a:t>
            </a:r>
            <a:r>
              <a:rPr lang="en-CA" dirty="0">
                <a:solidFill>
                  <a:schemeClr val="accent1"/>
                </a:solidFill>
              </a:rPr>
              <a:t>’: [‘tile35’,‘tile55’,’tile44’], ‘</a:t>
            </a:r>
            <a:r>
              <a:rPr lang="en-CA" dirty="0" err="1">
                <a:solidFill>
                  <a:schemeClr val="accent1"/>
                </a:solidFill>
              </a:rPr>
              <a:t>prod_names</a:t>
            </a:r>
            <a:r>
              <a:rPr lang="en-CA" dirty="0">
                <a:solidFill>
                  <a:schemeClr val="accent1"/>
                </a:solidFill>
              </a:rPr>
              <a:t>’: [‘LAI’] </a:t>
            </a:r>
          </a:p>
        </p:txBody>
      </p:sp>
      <p:pic>
        <p:nvPicPr>
          <p:cNvPr id="8" name="Picture 7">
            <a:extLst>
              <a:ext uri="{FF2B5EF4-FFF2-40B4-BE49-F238E27FC236}">
                <a16:creationId xmlns:a16="http://schemas.microsoft.com/office/drawing/2014/main" id="{39250BAA-4E95-44FB-400B-F18E30E1A8B6}"/>
              </a:ext>
            </a:extLst>
          </p:cNvPr>
          <p:cNvPicPr>
            <a:picLocks noChangeAspect="1"/>
          </p:cNvPicPr>
          <p:nvPr/>
        </p:nvPicPr>
        <p:blipFill>
          <a:blip r:embed="rId2"/>
          <a:stretch>
            <a:fillRect/>
          </a:stretch>
        </p:blipFill>
        <p:spPr>
          <a:xfrm>
            <a:off x="379816" y="1557971"/>
            <a:ext cx="8312727" cy="1909956"/>
          </a:xfrm>
          <a:prstGeom prst="rect">
            <a:avLst/>
          </a:prstGeom>
        </p:spPr>
      </p:pic>
    </p:spTree>
    <p:extLst>
      <p:ext uri="{BB962C8B-B14F-4D97-AF65-F5344CB8AC3E}">
        <p14:creationId xmlns:p14="http://schemas.microsoft.com/office/powerpoint/2010/main" val="311758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dirty="0"/>
              <a:t>Result Format and Exporting Options</a:t>
            </a:r>
            <a:endParaRPr sz="2000" b="1" dirty="0"/>
          </a:p>
        </p:txBody>
      </p:sp>
      <p:sp>
        <p:nvSpPr>
          <p:cNvPr id="134" name="Google Shape;134;p20"/>
          <p:cNvSpPr txBox="1">
            <a:spLocks noGrp="1"/>
          </p:cNvSpPr>
          <p:nvPr>
            <p:ph type="body" idx="1"/>
          </p:nvPr>
        </p:nvSpPr>
        <p:spPr>
          <a:xfrm>
            <a:off x="566750" y="1247294"/>
            <a:ext cx="7779600" cy="3451181"/>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AutoNum type="arabicParenBoth"/>
            </a:pPr>
            <a:r>
              <a:rPr lang="en" sz="1600" dirty="0">
                <a:solidFill>
                  <a:schemeClr val="tx1"/>
                </a:solidFill>
                <a:latin typeface="+mn-lt"/>
              </a:rPr>
              <a:t>The outputs of the LEAF production tool are GeoTIFF images with small overlap between tiles. Each tile covers a ground area of 900 x 900 square kilometers.</a:t>
            </a:r>
          </a:p>
          <a:p>
            <a:pPr indent="-334327">
              <a:buSzPct val="100000"/>
              <a:buFont typeface="Arial"/>
              <a:buAutoNum type="arabicParenBoth"/>
            </a:pPr>
            <a:r>
              <a:rPr lang="en-CA" sz="1600" dirty="0">
                <a:solidFill>
                  <a:schemeClr val="tx1"/>
                </a:solidFill>
                <a:latin typeface="+mn-lt"/>
              </a:rPr>
              <a:t>The projection of the exported biophysical parameter maps is “</a:t>
            </a:r>
            <a:r>
              <a:rPr lang="en-CA" sz="1600" b="0" dirty="0">
                <a:solidFill>
                  <a:schemeClr val="tx1"/>
                </a:solidFill>
                <a:effectLst/>
                <a:latin typeface="+mn-lt"/>
              </a:rPr>
              <a:t>EPSG:3979”</a:t>
            </a:r>
            <a:endParaRPr sz="1600" dirty="0">
              <a:solidFill>
                <a:schemeClr val="tx1"/>
              </a:solidFill>
              <a:latin typeface="+mn-lt"/>
            </a:endParaRPr>
          </a:p>
          <a:p>
            <a:pPr marL="457200" lvl="0" indent="-334327" algn="l" rtl="0">
              <a:spcBef>
                <a:spcPts val="0"/>
              </a:spcBef>
              <a:spcAft>
                <a:spcPts val="0"/>
              </a:spcAft>
              <a:buSzPct val="100000"/>
              <a:buAutoNum type="arabicParenBoth"/>
            </a:pPr>
            <a:r>
              <a:rPr lang="en" sz="1600" dirty="0">
                <a:solidFill>
                  <a:schemeClr val="tx1"/>
                </a:solidFill>
                <a:latin typeface="+mn-lt"/>
              </a:rPr>
              <a:t>For each monthly product, there are a total of 7 associated images, including 4 estimated parameter images, 1 land cover map, 1 acquisition time map, and 1 quality control (QC) map.</a:t>
            </a:r>
            <a:endParaRPr sz="1600" dirty="0">
              <a:solidFill>
                <a:schemeClr val="tx1"/>
              </a:solidFill>
              <a:latin typeface="+mn-lt"/>
            </a:endParaRPr>
          </a:p>
          <a:p>
            <a:pPr marL="457200" lvl="0" indent="-334327" algn="l" rtl="0">
              <a:spcBef>
                <a:spcPts val="0"/>
              </a:spcBef>
              <a:spcAft>
                <a:spcPts val="0"/>
              </a:spcAft>
              <a:buSzPct val="100000"/>
              <a:buAutoNum type="arabicParenBoth"/>
            </a:pPr>
            <a:r>
              <a:rPr lang="en" sz="1600" dirty="0">
                <a:solidFill>
                  <a:schemeClr val="tx1"/>
                </a:solidFill>
                <a:latin typeface="+mn-lt"/>
              </a:rPr>
              <a:t>The LEAF production tool can export results directly to either Google Drive (GD) or Google Cloud Storage (GCS) at a specified spatial resolution.</a:t>
            </a:r>
            <a:endParaRPr sz="1600" dirty="0">
              <a:solidFill>
                <a:schemeClr val="tx1"/>
              </a:solidFill>
              <a:latin typeface="+mn-lt"/>
            </a:endParaRPr>
          </a:p>
          <a:p>
            <a:pPr marL="457200" lvl="0" indent="-334327" algn="l" rtl="0">
              <a:spcBef>
                <a:spcPts val="0"/>
              </a:spcBef>
              <a:spcAft>
                <a:spcPts val="0"/>
              </a:spcAft>
              <a:buSzPct val="100000"/>
              <a:buAutoNum type="arabicParenBoth"/>
            </a:pPr>
            <a:r>
              <a:rPr lang="en" sz="1600" dirty="0">
                <a:solidFill>
                  <a:schemeClr val="tx1"/>
                </a:solidFill>
                <a:latin typeface="+mn-lt"/>
              </a:rPr>
              <a:t>The images exported to GD and GCS can be downloaded to local drive through synchronized drive and “gsutil” tool, respectively.</a:t>
            </a:r>
          </a:p>
          <a:p>
            <a:pPr marL="457200" lvl="0" indent="-334327" algn="l" rtl="0">
              <a:spcBef>
                <a:spcPts val="0"/>
              </a:spcBef>
              <a:spcAft>
                <a:spcPts val="0"/>
              </a:spcAft>
              <a:buSzPct val="100000"/>
              <a:buAutoNum type="arabicParenBoth"/>
            </a:pPr>
            <a:r>
              <a:rPr lang="en" sz="1600" dirty="0">
                <a:solidFill>
                  <a:schemeClr val="tx1"/>
                </a:solidFill>
                <a:latin typeface="+mn-lt"/>
              </a:rPr>
              <a:t>The data stored on the local drive or in GCS can also be transfer</a:t>
            </a:r>
            <a:r>
              <a:rPr lang="en-CA" sz="1600" dirty="0">
                <a:solidFill>
                  <a:schemeClr val="tx1"/>
                </a:solidFill>
                <a:latin typeface="+mn-lt"/>
              </a:rPr>
              <a:t>r</a:t>
            </a:r>
            <a:r>
              <a:rPr lang="en" sz="1600" dirty="0">
                <a:solidFill>
                  <a:schemeClr val="tx1"/>
                </a:solidFill>
                <a:latin typeface="+mn-lt"/>
              </a:rPr>
              <a:t>ed to the Federal Science DataHub using AzCopy tool.</a:t>
            </a:r>
            <a:endParaRPr sz="1600" dirty="0">
              <a:solidFill>
                <a:schemeClr val="tx1"/>
              </a:solidFill>
              <a:latin typeface="+mn-l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240108|-11700327|-8754175|-9605520|-12039861|NRCan&quot;,&quot;Id&quot;:&quot;64c1591c4337345d84048666&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219619fd-75dc-48cb-820d-8f683a95dd8b}" enabled="1" method="Privileged" siteId="{05c95b33-90ca-49d5-b644-288b930b912b}" removed="0"/>
</clbl:labelList>
</file>

<file path=docProps/app.xml><?xml version="1.0" encoding="utf-8"?>
<Properties xmlns="http://schemas.openxmlformats.org/officeDocument/2006/extended-properties" xmlns:vt="http://schemas.openxmlformats.org/officeDocument/2006/docPropsVTypes">
  <TotalTime>1339</TotalTime>
  <Words>1389</Words>
  <Application>Microsoft Office PowerPoint</Application>
  <PresentationFormat>On-screen Show (16:9)</PresentationFormat>
  <Paragraphs>149</Paragraphs>
  <Slides>15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-apple-system</vt:lpstr>
      <vt:lpstr>Arial</vt:lpstr>
      <vt:lpstr>Calibri</vt:lpstr>
      <vt:lpstr>Simple Light</vt:lpstr>
      <vt:lpstr>National Biophysical Parameter Production Using GEE LEAF Production Tool  </vt:lpstr>
      <vt:lpstr>The LEAF Toobox and The LEAF Production Tool</vt:lpstr>
      <vt:lpstr>PowerPoint Presentation</vt:lpstr>
      <vt:lpstr>PowerPoint Presentation</vt:lpstr>
      <vt:lpstr>Environments for developing the GEE LEAF Production Tool</vt:lpstr>
      <vt:lpstr>Public GitHub Repository for the GEE LEAF Production Tool  (https://github.com/fqqlsun/LEAF_production)</vt:lpstr>
      <vt:lpstr>PowerPoint Presentation</vt:lpstr>
      <vt:lpstr>Execution of the GEE LEAF Production Tool</vt:lpstr>
      <vt:lpstr>Result Format and Exporting Options</vt:lpstr>
      <vt:lpstr>Time Requirements for Different Tiles</vt:lpstr>
      <vt:lpstr>Storage Requirements for Different Tiles</vt:lpstr>
      <vt:lpstr>Quality Control Layer in Biophysical Products</vt:lpstr>
      <vt:lpstr>PowerPoint Presentation</vt:lpstr>
      <vt:lpstr>Data Access</vt:lpstr>
      <vt:lpstr>STAC Catalog Access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LEAF Tool to Python LEAF Tool</dc:title>
  <dc:creator>Sun, Lixin</dc:creator>
  <cp:lastModifiedBy>Sun, Lixin</cp:lastModifiedBy>
  <cp:revision>53</cp:revision>
  <dcterms:modified xsi:type="dcterms:W3CDTF">2023-07-26T17:34:20Z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Simple Light:3</vt:lpwstr>
  </property>
  <property fmtid="{D5CDD505-2E9C-101B-9397-08002B2CF9AE}" pid="3" name="ClassificationContentMarkingHeaderText">
    <vt:lpwstr>UNCLASSIFIED - NON CLASSIFIÉ</vt:lpwstr>
  </property>
</Properties>
</file>